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9"/>
  </p:notesMasterIdLst>
  <p:sldIdLst>
    <p:sldId id="256" r:id="rId2"/>
    <p:sldId id="259" r:id="rId3"/>
    <p:sldId id="258" r:id="rId4"/>
    <p:sldId id="341" r:id="rId5"/>
    <p:sldId id="316" r:id="rId6"/>
    <p:sldId id="333" r:id="rId7"/>
    <p:sldId id="332" r:id="rId8"/>
    <p:sldId id="334" r:id="rId9"/>
    <p:sldId id="329" r:id="rId10"/>
    <p:sldId id="342" r:id="rId11"/>
    <p:sldId id="330" r:id="rId12"/>
    <p:sldId id="336" r:id="rId13"/>
    <p:sldId id="335" r:id="rId14"/>
    <p:sldId id="338" r:id="rId15"/>
    <p:sldId id="339" r:id="rId16"/>
    <p:sldId id="340" r:id="rId17"/>
    <p:sldId id="327" r:id="rId18"/>
  </p:sldIdLst>
  <p:sldSz cx="9144000" cy="5143500" type="screen16x9"/>
  <p:notesSz cx="6858000" cy="9144000"/>
  <p:embeddedFontLst>
    <p:embeddedFont>
      <p:font typeface="Alice" pitchFamily="2" charset="0"/>
      <p:regular r:id="rId20"/>
    </p:embeddedFont>
    <p:embeddedFont>
      <p:font typeface="Avenir Next" panose="020B050302020202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Condensed Light" panose="020F0302020204030204" pitchFamily="34"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92F"/>
    <a:srgbClr val="FEF4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375131-D94B-40DD-BDFF-EAEF166C34E6}">
  <a:tblStyle styleId="{58375131-D94B-40DD-BDFF-EAEF166C34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5846"/>
  </p:normalViewPr>
  <p:slideViewPr>
    <p:cSldViewPr snapToGrid="0" snapToObjects="1">
      <p:cViewPr varScale="1">
        <p:scale>
          <a:sx n="120" d="100"/>
          <a:sy n="120" d="100"/>
        </p:scale>
        <p:origin x="208" y="5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5" d="100"/>
          <a:sy n="85" d="100"/>
        </p:scale>
        <p:origin x="392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c953f510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c953f510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am </a:t>
            </a:r>
            <a:r>
              <a:rPr lang="en-US" dirty="0" err="1"/>
              <a:t>Avishka</a:t>
            </a:r>
            <a:r>
              <a:rPr lang="en-US" dirty="0"/>
              <a:t> </a:t>
            </a:r>
            <a:r>
              <a:rPr lang="en-US" dirty="0" err="1"/>
              <a:t>Amunugama</a:t>
            </a:r>
            <a:r>
              <a:rPr lang="en-US" dirty="0"/>
              <a:t> and my research project is </a:t>
            </a:r>
            <a:r>
              <a:rPr lang="en-US" dirty="0" err="1"/>
              <a:t>WeatherDepth</a:t>
            </a:r>
            <a:r>
              <a:rPr lang="en-US" dirty="0"/>
              <a:t> which is a monocular depth estimation system to estimate depth in adverse weather conditions.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e25cd980bb_4_18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e25cd980bb_4_18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in order to overcome issues introduced by both these networks architectures, it was attempted to train the autoencoder </a:t>
            </a:r>
            <a:r>
              <a:rPr lang="en-US" dirty="0" err="1"/>
              <a:t>adversarially</a:t>
            </a:r>
            <a:r>
              <a:rPr lang="en-US" dirty="0"/>
              <a:t> so that whenever the autoencoder produces blurry, washed-out output, it will be picked up by the discriminator, and a significant loss value will be added to the overall loss function penalizing the result causing the autoencoder to improve further.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results produced from this approach were significantly better, more accurate, and consistent with all weather conditions. Seen here is the diagram of the proposed architecture. It consists of 3 networks, an encoder, decoder, and discriminator. The encoder and decoder combined with skip connections act as the generator for the GAN.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variety of loss functions and discriminators were tested and configurations that gave the best results were chosen. For the generator, a combined loss function of SSIM, L1, and GAN loss was used and as the discriminator for the network, a patch discriminator was used. More information regarding the results obtained with various loss functions and discriminators was explained in the thesis.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724106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95872d657_1_2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95872d657_1_2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4718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test and evaluate the model against state-of-the-art approaches, testing and evaluation was carried out with 2 datasets. Shown here are the results obtained by a well-performing autoencoder-based state-of-the-art approach known as </a:t>
            </a:r>
            <a:r>
              <a:rPr lang="en-US" dirty="0" err="1"/>
              <a:t>DenseDepth</a:t>
            </a:r>
            <a:r>
              <a:rPr lang="en-US" dirty="0"/>
              <a:t> against the approach proposed in this research, called </a:t>
            </a:r>
            <a:r>
              <a:rPr lang="en-US" dirty="0" err="1"/>
              <a:t>Weatherdepth</a:t>
            </a:r>
            <a:r>
              <a:rPr lang="en-US" dirty="0"/>
              <a:t>. As it can be seen </a:t>
            </a:r>
            <a:r>
              <a:rPr lang="en-US" dirty="0" err="1"/>
              <a:t>WeatherDepth</a:t>
            </a:r>
            <a:r>
              <a:rPr lang="en-US" dirty="0"/>
              <a:t> model is capable of identifying small objects such as the traffic barricades in the first image row and the overall shapes of objects better than the state-of-the-art. </a:t>
            </a:r>
          </a:p>
          <a:p>
            <a:endParaRPr lang="en-US" dirty="0"/>
          </a:p>
          <a:p>
            <a:r>
              <a:rPr lang="en-US" dirty="0"/>
              <a:t>The table on the right shows the results obtained by both models with commonly used evaluation metrics which I explained previously in the presentation.  As it can be seen from the results in the table, the </a:t>
            </a:r>
            <a:r>
              <a:rPr lang="en-US" dirty="0" err="1"/>
              <a:t>Weatherdepth</a:t>
            </a:r>
            <a:r>
              <a:rPr lang="en-US" dirty="0"/>
              <a:t> model was outperforming </a:t>
            </a:r>
            <a:r>
              <a:rPr lang="en-US" dirty="0" err="1"/>
              <a:t>DenseDepth</a:t>
            </a:r>
            <a:r>
              <a:rPr lang="en-US" dirty="0"/>
              <a:t> in all error metrics except for absolute relative error in which the </a:t>
            </a:r>
            <a:r>
              <a:rPr lang="en-US" dirty="0" err="1"/>
              <a:t>DenseDepth</a:t>
            </a:r>
            <a:r>
              <a:rPr lang="en-US" dirty="0"/>
              <a:t> model was outperforming ours with a very small margin. Accuracy metrics wise our model outperformed the </a:t>
            </a:r>
            <a:r>
              <a:rPr lang="en-US" dirty="0" err="1"/>
              <a:t>DenseDepth</a:t>
            </a:r>
            <a:r>
              <a:rPr lang="en-US" dirty="0"/>
              <a:t> model in all 3 criteria.</a:t>
            </a:r>
          </a:p>
        </p:txBody>
      </p:sp>
    </p:spTree>
    <p:extLst>
      <p:ext uri="{BB962C8B-B14F-4D97-AF65-F5344CB8AC3E}">
        <p14:creationId xmlns:p14="http://schemas.microsoft.com/office/powerpoint/2010/main" val="3515103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table on the left shows the </a:t>
            </a:r>
            <a:r>
              <a:rPr lang="en-US" dirty="0" err="1"/>
              <a:t>depthmaps</a:t>
            </a:r>
            <a:r>
              <a:rPr lang="en-US" dirty="0"/>
              <a:t> produced by our approach </a:t>
            </a:r>
            <a:r>
              <a:rPr lang="en-US" dirty="0" err="1"/>
              <a:t>WeatherDepth</a:t>
            </a:r>
            <a:r>
              <a:rPr lang="en-US" dirty="0"/>
              <a:t> on </a:t>
            </a:r>
            <a:r>
              <a:rPr lang="en-US" dirty="0" err="1"/>
              <a:t>vKITTI</a:t>
            </a:r>
            <a:r>
              <a:rPr lang="en-US" dirty="0"/>
              <a:t> dataset which is a publicly available virtual dataset that has images of rain and fog conditions. </a:t>
            </a:r>
          </a:p>
          <a:p>
            <a:endParaRPr lang="en-US" dirty="0"/>
          </a:p>
          <a:p>
            <a:r>
              <a:rPr lang="en-US" dirty="0"/>
              <a:t>The table on the right shows the results for various error and accuracy metrics of our approach against the state-of-the-art approaches that had attempted monocular depth estimation in adverse weather conditions. </a:t>
            </a:r>
            <a:r>
              <a:rPr lang="en-US" dirty="0" err="1"/>
              <a:t>WeatherDepth</a:t>
            </a:r>
            <a:r>
              <a:rPr lang="en-US" dirty="0"/>
              <a:t> model was outperforming the rest of the approaches in all error and accuracy metrics except for logarithmic root mean squared error with fog images and with rain images </a:t>
            </a:r>
            <a:r>
              <a:rPr lang="en-US" dirty="0" err="1"/>
              <a:t>Weatherdepth</a:t>
            </a:r>
            <a:r>
              <a:rPr lang="en-US" dirty="0"/>
              <a:t> gave better results with absolute relative error and root mean squared error while SafeNet was performing better in logarithmic RMSE and squared relative error. In accuracy metrics, </a:t>
            </a:r>
            <a:r>
              <a:rPr lang="en-US" dirty="0" err="1"/>
              <a:t>WeatherDepth</a:t>
            </a:r>
            <a:r>
              <a:rPr lang="en-US" dirty="0"/>
              <a:t> was outperforming the rest of the approaches in 2 criteria except for 1.25 cube </a:t>
            </a:r>
            <a:r>
              <a:rPr lang="en-US" dirty="0" err="1"/>
              <a:t>thresholded</a:t>
            </a:r>
            <a:r>
              <a:rPr lang="en-US" dirty="0"/>
              <a:t> accuracy metric.</a:t>
            </a:r>
          </a:p>
        </p:txBody>
      </p:sp>
    </p:spTree>
    <p:extLst>
      <p:ext uri="{BB962C8B-B14F-4D97-AF65-F5344CB8AC3E}">
        <p14:creationId xmlns:p14="http://schemas.microsoft.com/office/powerpoint/2010/main" val="159367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major limitation faced during implementation was that </a:t>
            </a:r>
            <a:r>
              <a:rPr lang="en-US" dirty="0" err="1"/>
              <a:t>NSImage</a:t>
            </a:r>
            <a:r>
              <a:rPr lang="en-US" dirty="0"/>
              <a:t> framework provided by swift to hold image data represent data in integer format this resulted in a loss of quality in the point cloud representation of the image as all float depth estimates were truncated to integer values, this is said to be addressed in upcoming updates from Apple.</a:t>
            </a:r>
          </a:p>
          <a:p>
            <a:endParaRPr lang="en-US" dirty="0"/>
          </a:p>
          <a:p>
            <a:r>
              <a:rPr lang="en-US" dirty="0"/>
              <a:t>Due to time constraints, the project only focused on addressing adverse weather, as future work it would be interesting to expand the scope to include low light conditions as well.</a:t>
            </a:r>
          </a:p>
          <a:p>
            <a:endParaRPr lang="en-US" dirty="0"/>
          </a:p>
          <a:p>
            <a:r>
              <a:rPr lang="en-US" dirty="0"/>
              <a:t>Also, as future work, it would be interesting to see how the proposed approaches perform with clear weather data and how well it would complete against the state-of-the-art depth estimation approaches on clear weather conditions.</a:t>
            </a:r>
          </a:p>
          <a:p>
            <a:endParaRPr lang="en-US" dirty="0"/>
          </a:p>
        </p:txBody>
      </p:sp>
    </p:spTree>
    <p:extLst>
      <p:ext uri="{BB962C8B-B14F-4D97-AF65-F5344CB8AC3E}">
        <p14:creationId xmlns:p14="http://schemas.microsoft.com/office/powerpoint/2010/main" val="2870069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research made 3 important contributions to the body of knowledge, they are:</a:t>
            </a:r>
          </a:p>
          <a:p>
            <a:r>
              <a:rPr lang="en-US" dirty="0"/>
              <a:t>1 …….</a:t>
            </a:r>
          </a:p>
          <a:p>
            <a:r>
              <a:rPr lang="en-US" dirty="0"/>
              <a:t>2 ……</a:t>
            </a:r>
          </a:p>
          <a:p>
            <a:r>
              <a:rPr lang="en-US" dirty="0"/>
              <a:t>3 ……</a:t>
            </a:r>
          </a:p>
        </p:txBody>
      </p:sp>
    </p:spTree>
    <p:extLst>
      <p:ext uri="{BB962C8B-B14F-4D97-AF65-F5344CB8AC3E}">
        <p14:creationId xmlns:p14="http://schemas.microsoft.com/office/powerpoint/2010/main" val="3592805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in conclusion, this research introduced a new monocular depth estimation approach that can produce consistent and accurate depth estimates in all the frequently occurring adverse weather conditions without any major performance degradations and proves the point that with enough data camera-based approaches can be a viable alternative to sensor-based approaches ultimately helping bring the autonomous industry one step closer to achieving full autonomy and to be released to the public.</a:t>
            </a:r>
          </a:p>
        </p:txBody>
      </p:sp>
    </p:spTree>
    <p:extLst>
      <p:ext uri="{BB962C8B-B14F-4D97-AF65-F5344CB8AC3E}">
        <p14:creationId xmlns:p14="http://schemas.microsoft.com/office/powerpoint/2010/main" val="290361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b6f45d4e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b6f45d4e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that's the end of the presentation thanks for listening.</a:t>
            </a:r>
            <a:endParaRPr dirty="0"/>
          </a:p>
        </p:txBody>
      </p:sp>
    </p:spTree>
    <p:extLst>
      <p:ext uri="{BB962C8B-B14F-4D97-AF65-F5344CB8AC3E}">
        <p14:creationId xmlns:p14="http://schemas.microsoft.com/office/powerpoint/2010/main" val="3740661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e1da39008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e1da39008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agenda of the presentation, and I will be starting with an overview of the problem domain.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95872d657_1_2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95872d657_1_2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 exactly is monocular depth estimation?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a picture is taken from a  normal colored camera, a 2D representation of the scene is captured but the depth information of the scene is lost. Monocular depth estimation allows us to obtain this lost depth information of the scene which can help us understand the spatial structure of the actual scene the image captured from without using any additional sensor data.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monocular depth estimation is the task of converting an RGB image captured from a simple colored camera into a depth map with a mapping of depth at every point in it. Essentially what it does is, it converts a normal 2D image of a scene, as the one shown on the right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Next slide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 grayscale representation of a depth map like this.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widely used in many industries such as in vision-guided robots and drones, augmented reality systems and for self-driving vehicles where in recent years most of the research in monocular depth estimation has been done in relation to.</a:t>
            </a:r>
          </a:p>
        </p:txBody>
      </p:sp>
    </p:spTree>
    <p:extLst>
      <p:ext uri="{BB962C8B-B14F-4D97-AF65-F5344CB8AC3E}">
        <p14:creationId xmlns:p14="http://schemas.microsoft.com/office/powerpoint/2010/main" val="340639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95872d657_1_2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95872d657_1_2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why is monocular depth information important for autonomous vehicles? Aren't they already using sophisticated sensors such as lidar for estimating depth of the surrounding?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Yes, most companies researching and developing self driving vehicle currently use sensor-based approaches. The most prominently used sensor for depth estimation currently is the lidar sensor which spins on top of vehicles and captures a point cloud of the environment it is in by projecting laser beams.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it has 2 major drawbacks</a:t>
            </a:r>
          </a:p>
          <a:p>
            <a:pPr marL="0" lvl="0" indent="0" algn="l" rtl="0">
              <a:spcBef>
                <a:spcPts val="0"/>
              </a:spcBef>
              <a:spcAft>
                <a:spcPts val="0"/>
              </a:spcAft>
              <a:buNone/>
            </a:pPr>
            <a:r>
              <a:rPr lang="en-US" dirty="0"/>
              <a:t>   - It is extremely expensive  - autonomous vehicle companies find it difficult to use in mass production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and they are bulky - should be mounted on rooftops for them to work efficiently which is a huge hit on car aesthetics.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r>
              <a:rPr lang="en-US" dirty="0"/>
              <a:t>So due to these drawbacks autonomous industry has started looking into alternative ways to capture depth information.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that's where monocular depth estimation comes into the play.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9019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e25cd980bb_4_18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e25cd980bb_4_18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Shown here are some depth estimates produced from the best-performing state-of-the-art monocular depth estimation approaches. Shown on the left side of the screen is </a:t>
            </a:r>
            <a:r>
              <a:rPr lang="en-US" dirty="0" err="1"/>
              <a:t>DenseDepth</a:t>
            </a:r>
            <a:r>
              <a:rPr lang="en-US" dirty="0"/>
              <a:t> an autoencoder-based monocular depth estimation system. Shown on the right is Midas a vision transformer-based architecture and it is the best performing monocular depth estimation approach to-date. As it can be seen from these results the depth estimates produced by these approaches are very accurate and are extremely close to what's produced from sensor-based approaches.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 Next slide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concept map of the problem domain. Previous monocular depth estimation approaches have been built using supervised, unsupervised, and semi-supervised learning paradigms depending on the nature of the available data. Out of these 3 learning paradigms, supervised approaches perform the best.	Two of the most popular architectures being used in supervised approaches are auto-encoders and GANs which were heavily explored in this research.	To evaluate the depth estimation models, most commonly used error metrics are Absolute relative error, squared relative error, root mean squared error, logarithmic root mean squared error and </a:t>
            </a:r>
            <a:r>
              <a:rPr lang="en-US" dirty="0" err="1"/>
              <a:t>thresholded</a:t>
            </a:r>
            <a:r>
              <a:rPr lang="en-US" dirty="0"/>
              <a:t> accuracy metrics as illustrated in the diagram.</a:t>
            </a:r>
            <a:endParaRPr dirty="0"/>
          </a:p>
        </p:txBody>
      </p:sp>
    </p:spTree>
    <p:extLst>
      <p:ext uri="{BB962C8B-B14F-4D97-AF65-F5344CB8AC3E}">
        <p14:creationId xmlns:p14="http://schemas.microsoft.com/office/powerpoint/2010/main" val="175759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I've explained so far, current state-of-the-art monocular depth estimation approaches work great. But still, most autonomous vehicle development companies prefer sensor-based approaches over camera-based ones. So, what exactly is stopping most companies from completely moving on to camera-based approaches?</a:t>
            </a:r>
          </a:p>
          <a:p>
            <a:endParaRPr lang="en-US" dirty="0"/>
          </a:p>
        </p:txBody>
      </p:sp>
    </p:spTree>
    <p:extLst>
      <p:ext uri="{BB962C8B-B14F-4D97-AF65-F5344CB8AC3E}">
        <p14:creationId xmlns:p14="http://schemas.microsoft.com/office/powerpoint/2010/main" val="146689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With extensive review of existing literature and study of the state-of-the art monocular depth estimation approaches it was found that the current state-of-the-art approaches  were built only focusing on clear daytime conditions and even though they perform significantly well in clear weather  they fails to maintain accuracy and consistency when subjected to adverse weather conditions such as rain, snow and fog.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has been a major setback for camera-based depth estimations approaches and it is one of the main factors that is avoiding most autonomous vehicle development companies from moving on to camera-based approaches.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the best my knowledge at the time of this research only 2 researches were published that attempted to address depth estimation in adverse weather conditions through a monocular camera setting. This shows that monocular depth estimation in adverse weather is a largely under-explored domain and very less attention has been shed on the topic. Testing it and other clear weather state-of-the-art monocular depth estimation approaches in the most commonly occurring adverse weather conditions which are rain, snow and fog it was evident that there is much room for improvement.</a:t>
            </a:r>
          </a:p>
        </p:txBody>
      </p:sp>
    </p:spTree>
    <p:extLst>
      <p:ext uri="{BB962C8B-B14F-4D97-AF65-F5344CB8AC3E}">
        <p14:creationId xmlns:p14="http://schemas.microsoft.com/office/powerpoint/2010/main" val="24080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aim of this research is to design, develop and evaluate a robust monocular depth estimation approach that can produce consistent and accurate depth estimates when subjected to the most commonly occurring adverse weather conditions such as rain, snow, and fog. Unlike most state-of-the-art methods, which fail to maintain accuracy and consistency when subjected to adverse weather.</a:t>
            </a:r>
          </a:p>
        </p:txBody>
      </p:sp>
    </p:spTree>
    <p:extLst>
      <p:ext uri="{BB962C8B-B14F-4D97-AF65-F5344CB8AC3E}">
        <p14:creationId xmlns:p14="http://schemas.microsoft.com/office/powerpoint/2010/main" val="3881478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e25cd980bb_4_18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e25cd980bb_4_18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it was mentioned earlier both autoencoders and GANs were heavily explored during this research in order to implement the proposed approach. Initially, an autoencoder-based approach was tried out with my dataset consisting of rain, snow, and fog augmented weather images. The results obtained were washed out and blurry due to the reconstruction loss which is utilized in the network causes the pixels to average over the surrounding.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Then a GAN-based approach was tried out. After training for some epochs with this approach it was noticed that the model suffers from mode collapse, where the generator continuously learns a mapping function to fool the discriminator by producing the same output for any input image.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pair of images shown below are once suffering from mode collapse.</a:t>
            </a:r>
          </a:p>
        </p:txBody>
      </p:sp>
    </p:spTree>
    <p:extLst>
      <p:ext uri="{BB962C8B-B14F-4D97-AF65-F5344CB8AC3E}">
        <p14:creationId xmlns:p14="http://schemas.microsoft.com/office/powerpoint/2010/main" val="82439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4350" y="887675"/>
            <a:ext cx="4493400" cy="2392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200"/>
              <a:buNone/>
              <a:defRPr sz="5800">
                <a:solidFill>
                  <a:schemeClr val="lt1"/>
                </a:solidFill>
                <a:latin typeface="Alice"/>
                <a:ea typeface="Alice"/>
                <a:cs typeface="Alice"/>
                <a:sym typeface="Alic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24350" y="4216725"/>
            <a:ext cx="5478000" cy="38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500"/>
              <a:buNone/>
              <a:defRPr sz="16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1" name="Google Shape;11;p2"/>
          <p:cNvSpPr txBox="1">
            <a:spLocks noGrp="1"/>
          </p:cNvSpPr>
          <p:nvPr>
            <p:ph type="ctrTitle" idx="2"/>
          </p:nvPr>
        </p:nvSpPr>
        <p:spPr>
          <a:xfrm>
            <a:off x="424350" y="3587325"/>
            <a:ext cx="5478000" cy="38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200"/>
              <a:buNone/>
              <a:defRPr sz="3300" b="0">
                <a:solidFill>
                  <a:schemeClr val="dk1"/>
                </a:solidFill>
                <a:latin typeface="Alice"/>
                <a:ea typeface="Alice"/>
                <a:cs typeface="Alice"/>
                <a:sym typeface="Alice"/>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grpSp>
        <p:nvGrpSpPr>
          <p:cNvPr id="12" name="Google Shape;12;p2"/>
          <p:cNvGrpSpPr/>
          <p:nvPr/>
        </p:nvGrpSpPr>
        <p:grpSpPr>
          <a:xfrm>
            <a:off x="0" y="1095975"/>
            <a:ext cx="117000" cy="2080950"/>
            <a:chOff x="0" y="717875"/>
            <a:chExt cx="117000" cy="2080950"/>
          </a:xfrm>
        </p:grpSpPr>
        <p:sp>
          <p:nvSpPr>
            <p:cNvPr id="13" name="Google Shape;13;p2"/>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 name="Google Shape;16;p2"/>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4151675" y="535526"/>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2" hasCustomPrompt="1"/>
          </p:nvPr>
        </p:nvSpPr>
        <p:spPr>
          <a:xfrm>
            <a:off x="3516400" y="58733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1"/>
          </p:nvPr>
        </p:nvSpPr>
        <p:spPr>
          <a:xfrm>
            <a:off x="4151675" y="941225"/>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96" name="Google Shape;96;p13"/>
          <p:cNvSpPr txBox="1">
            <a:spLocks noGrp="1"/>
          </p:cNvSpPr>
          <p:nvPr>
            <p:ph type="title" idx="3"/>
          </p:nvPr>
        </p:nvSpPr>
        <p:spPr>
          <a:xfrm>
            <a:off x="4151675" y="1600079"/>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4" hasCustomPrompt="1"/>
          </p:nvPr>
        </p:nvSpPr>
        <p:spPr>
          <a:xfrm>
            <a:off x="3516400" y="165065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5"/>
          </p:nvPr>
        </p:nvSpPr>
        <p:spPr>
          <a:xfrm>
            <a:off x="4151675" y="2009900"/>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99" name="Google Shape;99;p13"/>
          <p:cNvSpPr txBox="1">
            <a:spLocks noGrp="1"/>
          </p:cNvSpPr>
          <p:nvPr>
            <p:ph type="title" idx="6"/>
          </p:nvPr>
        </p:nvSpPr>
        <p:spPr>
          <a:xfrm>
            <a:off x="4151675" y="2664633"/>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7" hasCustomPrompt="1"/>
          </p:nvPr>
        </p:nvSpPr>
        <p:spPr>
          <a:xfrm>
            <a:off x="3516400" y="271397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8"/>
          </p:nvPr>
        </p:nvSpPr>
        <p:spPr>
          <a:xfrm>
            <a:off x="4151675" y="3078576"/>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02" name="Google Shape;102;p13"/>
          <p:cNvSpPr txBox="1">
            <a:spLocks noGrp="1"/>
          </p:cNvSpPr>
          <p:nvPr>
            <p:ph type="title" idx="9"/>
          </p:nvPr>
        </p:nvSpPr>
        <p:spPr>
          <a:xfrm>
            <a:off x="4151675" y="3729187"/>
            <a:ext cx="44484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13" hasCustomPrompt="1"/>
          </p:nvPr>
        </p:nvSpPr>
        <p:spPr>
          <a:xfrm>
            <a:off x="3516400" y="3777291"/>
            <a:ext cx="632700" cy="4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4"/>
          </p:nvPr>
        </p:nvSpPr>
        <p:spPr>
          <a:xfrm>
            <a:off x="4151675" y="4147251"/>
            <a:ext cx="4448400" cy="4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05" name="Google Shape;105;p13"/>
          <p:cNvSpPr txBox="1">
            <a:spLocks noGrp="1"/>
          </p:cNvSpPr>
          <p:nvPr>
            <p:ph type="title" idx="15"/>
          </p:nvPr>
        </p:nvSpPr>
        <p:spPr>
          <a:xfrm>
            <a:off x="539500" y="2046750"/>
            <a:ext cx="2672400" cy="133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6" name="Google Shape;106;p13"/>
          <p:cNvGrpSpPr/>
          <p:nvPr/>
        </p:nvGrpSpPr>
        <p:grpSpPr>
          <a:xfrm>
            <a:off x="0" y="717875"/>
            <a:ext cx="117000" cy="2080950"/>
            <a:chOff x="0" y="717875"/>
            <a:chExt cx="117000" cy="2080950"/>
          </a:xfrm>
        </p:grpSpPr>
        <p:sp>
          <p:nvSpPr>
            <p:cNvPr id="107" name="Google Shape;107;p1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 name="Google Shape;110;p1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20" name="Google Shape;120;p15"/>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121" name="Google Shape;121;p15"/>
          <p:cNvGrpSpPr/>
          <p:nvPr/>
        </p:nvGrpSpPr>
        <p:grpSpPr>
          <a:xfrm>
            <a:off x="0" y="717875"/>
            <a:ext cx="117000" cy="2080950"/>
            <a:chOff x="0" y="717875"/>
            <a:chExt cx="117000" cy="2080950"/>
          </a:xfrm>
        </p:grpSpPr>
        <p:sp>
          <p:nvSpPr>
            <p:cNvPr id="122" name="Google Shape;122;p15"/>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5"/>
        <p:cNvGrpSpPr/>
        <p:nvPr/>
      </p:nvGrpSpPr>
      <p:grpSpPr>
        <a:xfrm>
          <a:off x="0" y="0"/>
          <a:ext cx="0" cy="0"/>
          <a:chOff x="0" y="0"/>
          <a:chExt cx="0" cy="0"/>
        </a:xfrm>
      </p:grpSpPr>
      <p:sp>
        <p:nvSpPr>
          <p:cNvPr id="276" name="Google Shape;276;p31"/>
          <p:cNvSpPr txBox="1">
            <a:spLocks noGrp="1"/>
          </p:cNvSpPr>
          <p:nvPr>
            <p:ph type="ctrTitle"/>
          </p:nvPr>
        </p:nvSpPr>
        <p:spPr>
          <a:xfrm>
            <a:off x="1973400" y="538575"/>
            <a:ext cx="51972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7" name="Google Shape;277;p31"/>
          <p:cNvSpPr txBox="1">
            <a:spLocks noGrp="1"/>
          </p:cNvSpPr>
          <p:nvPr>
            <p:ph type="subTitle" idx="1"/>
          </p:nvPr>
        </p:nvSpPr>
        <p:spPr>
          <a:xfrm>
            <a:off x="1973400" y="2446550"/>
            <a:ext cx="5197200" cy="115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8" name="Google Shape;278;p31"/>
          <p:cNvSpPr txBox="1"/>
          <p:nvPr/>
        </p:nvSpPr>
        <p:spPr>
          <a:xfrm>
            <a:off x="2187300" y="3532350"/>
            <a:ext cx="4769400" cy="914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Roboto"/>
                <a:ea typeface="Roboto"/>
                <a:cs typeface="Roboto"/>
                <a:sym typeface="Roboto"/>
              </a:rPr>
              <a:t>CREDITS:</a:t>
            </a:r>
            <a:r>
              <a:rPr lang="en" sz="1200">
                <a:solidFill>
                  <a:schemeClr val="lt1"/>
                </a:solidFill>
                <a:latin typeface="Roboto"/>
                <a:ea typeface="Roboto"/>
                <a:cs typeface="Roboto"/>
                <a:sym typeface="Roboto"/>
              </a:rPr>
              <a:t> This presentation template was created by </a:t>
            </a:r>
            <a:r>
              <a:rPr lang="en" sz="12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infographics &amp; images by </a:t>
            </a:r>
            <a:r>
              <a:rPr lang="en" sz="12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lt1"/>
                </a:solidFill>
                <a:latin typeface="Roboto"/>
                <a:ea typeface="Roboto"/>
                <a:cs typeface="Roboto"/>
                <a:sym typeface="Roboto"/>
              </a:rPr>
              <a:t> </a:t>
            </a:r>
            <a:endParaRPr sz="1200" b="1">
              <a:solidFill>
                <a:schemeClr val="lt1"/>
              </a:solidFill>
              <a:latin typeface="Roboto"/>
              <a:ea typeface="Roboto"/>
              <a:cs typeface="Roboto"/>
              <a:sym typeface="Roboto"/>
            </a:endParaRPr>
          </a:p>
        </p:txBody>
      </p:sp>
      <p:grpSp>
        <p:nvGrpSpPr>
          <p:cNvPr id="279" name="Google Shape;279;p31"/>
          <p:cNvGrpSpPr/>
          <p:nvPr/>
        </p:nvGrpSpPr>
        <p:grpSpPr>
          <a:xfrm>
            <a:off x="0" y="717875"/>
            <a:ext cx="117000" cy="2080950"/>
            <a:chOff x="0" y="717875"/>
            <a:chExt cx="117000" cy="2080950"/>
          </a:xfrm>
        </p:grpSpPr>
        <p:sp>
          <p:nvSpPr>
            <p:cNvPr id="280" name="Google Shape;280;p3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1"/>
          <p:cNvGrpSpPr/>
          <p:nvPr/>
        </p:nvGrpSpPr>
        <p:grpSpPr>
          <a:xfrm>
            <a:off x="9027096" y="717875"/>
            <a:ext cx="117000" cy="2080950"/>
            <a:chOff x="0" y="717875"/>
            <a:chExt cx="117000" cy="2080950"/>
          </a:xfrm>
        </p:grpSpPr>
        <p:sp>
          <p:nvSpPr>
            <p:cNvPr id="284" name="Google Shape;284;p31"/>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7" name="Google Shape;287;p31"/>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4"/>
        <p:cNvGrpSpPr/>
        <p:nvPr/>
      </p:nvGrpSpPr>
      <p:grpSpPr>
        <a:xfrm>
          <a:off x="0" y="0"/>
          <a:ext cx="0" cy="0"/>
          <a:chOff x="0" y="0"/>
          <a:chExt cx="0" cy="0"/>
        </a:xfrm>
      </p:grpSpPr>
      <p:cxnSp>
        <p:nvCxnSpPr>
          <p:cNvPr id="295" name="Google Shape;295;p33"/>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grpSp>
        <p:nvGrpSpPr>
          <p:cNvPr id="296" name="Google Shape;296;p33"/>
          <p:cNvGrpSpPr/>
          <p:nvPr/>
        </p:nvGrpSpPr>
        <p:grpSpPr>
          <a:xfrm>
            <a:off x="0" y="717875"/>
            <a:ext cx="117000" cy="2080950"/>
            <a:chOff x="0" y="717875"/>
            <a:chExt cx="117000" cy="2080950"/>
          </a:xfrm>
        </p:grpSpPr>
        <p:sp>
          <p:nvSpPr>
            <p:cNvPr id="297" name="Google Shape;297;p33"/>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8"/>
        <p:cNvGrpSpPr/>
        <p:nvPr/>
      </p:nvGrpSpPr>
      <p:grpSpPr>
        <a:xfrm>
          <a:off x="0" y="0"/>
          <a:ext cx="0" cy="0"/>
          <a:chOff x="0" y="0"/>
          <a:chExt cx="0" cy="0"/>
        </a:xfrm>
      </p:grpSpPr>
      <p:sp>
        <p:nvSpPr>
          <p:cNvPr id="149" name="Google Shape;149;p19"/>
          <p:cNvSpPr txBox="1">
            <a:spLocks noGrp="1"/>
          </p:cNvSpPr>
          <p:nvPr>
            <p:ph type="body" idx="1"/>
          </p:nvPr>
        </p:nvSpPr>
        <p:spPr>
          <a:xfrm>
            <a:off x="539400" y="1539350"/>
            <a:ext cx="4744800" cy="3065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1"/>
              </a:buClr>
              <a:buSzPts val="1600"/>
              <a:buChar char="●"/>
              <a:defRPr sz="1600"/>
            </a:lvl1pPr>
            <a:lvl2pPr marL="914400" lvl="1" indent="-330200" rtl="0">
              <a:lnSpc>
                <a:spcPct val="115000"/>
              </a:lnSpc>
              <a:spcBef>
                <a:spcPts val="0"/>
              </a:spcBef>
              <a:spcAft>
                <a:spcPts val="0"/>
              </a:spcAft>
              <a:buSzPts val="1600"/>
              <a:buFont typeface="Roboto Condensed Light"/>
              <a:buChar char="○"/>
              <a:defRPr sz="1600"/>
            </a:lvl2pPr>
            <a:lvl3pPr marL="1371600" lvl="2" indent="-330200" rtl="0">
              <a:lnSpc>
                <a:spcPct val="115000"/>
              </a:lnSpc>
              <a:spcBef>
                <a:spcPts val="0"/>
              </a:spcBef>
              <a:spcAft>
                <a:spcPts val="0"/>
              </a:spcAft>
              <a:buSzPts val="1600"/>
              <a:buFont typeface="Roboto Condensed Light"/>
              <a:buChar char="■"/>
              <a:defRPr sz="1600"/>
            </a:lvl3pPr>
            <a:lvl4pPr marL="1828800" lvl="3" indent="-330200" rtl="0">
              <a:lnSpc>
                <a:spcPct val="115000"/>
              </a:lnSpc>
              <a:spcBef>
                <a:spcPts val="0"/>
              </a:spcBef>
              <a:spcAft>
                <a:spcPts val="0"/>
              </a:spcAft>
              <a:buSzPts val="1600"/>
              <a:buFont typeface="Roboto Condensed Light"/>
              <a:buChar char="●"/>
              <a:defRPr sz="1600"/>
            </a:lvl4pPr>
            <a:lvl5pPr marL="2286000" lvl="4" indent="-330200" rtl="0">
              <a:lnSpc>
                <a:spcPct val="115000"/>
              </a:lnSpc>
              <a:spcBef>
                <a:spcPts val="0"/>
              </a:spcBef>
              <a:spcAft>
                <a:spcPts val="0"/>
              </a:spcAft>
              <a:buSzPts val="1600"/>
              <a:buFont typeface="Roboto Condensed Light"/>
              <a:buChar char="○"/>
              <a:defRPr sz="1600"/>
            </a:lvl5pPr>
            <a:lvl6pPr marL="2743200" lvl="5" indent="-330200" rtl="0">
              <a:lnSpc>
                <a:spcPct val="115000"/>
              </a:lnSpc>
              <a:spcBef>
                <a:spcPts val="0"/>
              </a:spcBef>
              <a:spcAft>
                <a:spcPts val="0"/>
              </a:spcAft>
              <a:buSzPts val="1600"/>
              <a:buFont typeface="Roboto Condensed Light"/>
              <a:buChar char="■"/>
              <a:defRPr sz="1600"/>
            </a:lvl6pPr>
            <a:lvl7pPr marL="3200400" lvl="6" indent="-330200" rtl="0">
              <a:lnSpc>
                <a:spcPct val="115000"/>
              </a:lnSpc>
              <a:spcBef>
                <a:spcPts val="0"/>
              </a:spcBef>
              <a:spcAft>
                <a:spcPts val="0"/>
              </a:spcAft>
              <a:buSzPts val="1600"/>
              <a:buFont typeface="Roboto Condensed Light"/>
              <a:buChar char="●"/>
              <a:defRPr sz="1600"/>
            </a:lvl7pPr>
            <a:lvl8pPr marL="3657600" lvl="7" indent="-330200" rtl="0">
              <a:lnSpc>
                <a:spcPct val="115000"/>
              </a:lnSpc>
              <a:spcBef>
                <a:spcPts val="0"/>
              </a:spcBef>
              <a:spcAft>
                <a:spcPts val="0"/>
              </a:spcAft>
              <a:buSzPts val="1600"/>
              <a:buFont typeface="Roboto Condensed Light"/>
              <a:buChar char="○"/>
              <a:defRPr sz="1600"/>
            </a:lvl8pPr>
            <a:lvl9pPr marL="4114800" lvl="8" indent="-330200" rtl="0">
              <a:lnSpc>
                <a:spcPct val="115000"/>
              </a:lnSpc>
              <a:spcBef>
                <a:spcPts val="0"/>
              </a:spcBef>
              <a:spcAft>
                <a:spcPts val="0"/>
              </a:spcAft>
              <a:buSzPts val="1600"/>
              <a:buFont typeface="Roboto Condensed Light"/>
              <a:buChar char="■"/>
              <a:defRPr sz="1600"/>
            </a:lvl9pPr>
          </a:lstStyle>
          <a:p>
            <a:endParaRPr/>
          </a:p>
        </p:txBody>
      </p:sp>
      <p:sp>
        <p:nvSpPr>
          <p:cNvPr id="150" name="Google Shape;150;p19"/>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atin typeface="Alice"/>
                <a:ea typeface="Alice"/>
                <a:cs typeface="Alice"/>
                <a:sym typeface="Alic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1" name="Google Shape;151;p19"/>
          <p:cNvGrpSpPr/>
          <p:nvPr/>
        </p:nvGrpSpPr>
        <p:grpSpPr>
          <a:xfrm>
            <a:off x="9030796" y="717875"/>
            <a:ext cx="117000" cy="2080950"/>
            <a:chOff x="0" y="717875"/>
            <a:chExt cx="117000" cy="2080950"/>
          </a:xfrm>
        </p:grpSpPr>
        <p:sp>
          <p:nvSpPr>
            <p:cNvPr id="152" name="Google Shape;152;p19"/>
            <p:cNvSpPr/>
            <p:nvPr/>
          </p:nvSpPr>
          <p:spPr>
            <a:xfrm>
              <a:off x="0" y="717875"/>
              <a:ext cx="117000" cy="666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9"/>
            <p:cNvSpPr/>
            <p:nvPr/>
          </p:nvSpPr>
          <p:spPr>
            <a:xfrm>
              <a:off x="0" y="1425350"/>
              <a:ext cx="117000" cy="666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0" y="2132825"/>
              <a:ext cx="117000" cy="66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 name="Google Shape;155;p19"/>
          <p:cNvCxnSpPr/>
          <p:nvPr/>
        </p:nvCxnSpPr>
        <p:spPr>
          <a:xfrm rot="10800000">
            <a:off x="0" y="238450"/>
            <a:ext cx="5439900" cy="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578724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9">
            <a:alphaModFix amt="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Alice"/>
              <a:buNone/>
              <a:defRPr sz="2500" b="1">
                <a:solidFill>
                  <a:schemeClr val="lt1"/>
                </a:solidFill>
                <a:latin typeface="Alice"/>
                <a:ea typeface="Alice"/>
                <a:cs typeface="Alice"/>
                <a:sym typeface="Alice"/>
              </a:defRPr>
            </a:lvl1pPr>
            <a:lvl2pPr lvl="1"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2pPr>
            <a:lvl3pPr lvl="2"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3pPr>
            <a:lvl4pPr lvl="3"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4pPr>
            <a:lvl5pPr lvl="4"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5pPr>
            <a:lvl6pPr lvl="5"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6pPr>
            <a:lvl7pPr lvl="6"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7pPr>
            <a:lvl8pPr lvl="7"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8pPr>
            <a:lvl9pPr lvl="8" rtl="0">
              <a:spcBef>
                <a:spcPts val="0"/>
              </a:spcBef>
              <a:spcAft>
                <a:spcPts val="0"/>
              </a:spcAft>
              <a:buClr>
                <a:schemeClr val="lt1"/>
              </a:buClr>
              <a:buSzPts val="3500"/>
              <a:buFont typeface="Alice"/>
              <a:buNone/>
              <a:defRPr sz="3500" b="1">
                <a:solidFill>
                  <a:schemeClr val="lt1"/>
                </a:solidFill>
                <a:latin typeface="Alice"/>
                <a:ea typeface="Alice"/>
                <a:cs typeface="Alice"/>
                <a:sym typeface="Alice"/>
              </a:defRPr>
            </a:lvl9pPr>
          </a:lstStyle>
          <a:p>
            <a:endParaRPr/>
          </a:p>
        </p:txBody>
      </p:sp>
      <p:sp>
        <p:nvSpPr>
          <p:cNvPr id="7" name="Google Shape;7;p1"/>
          <p:cNvSpPr txBox="1">
            <a:spLocks noGrp="1"/>
          </p:cNvSpPr>
          <p:nvPr>
            <p:ph type="body" idx="1"/>
          </p:nvPr>
        </p:nvSpPr>
        <p:spPr>
          <a:xfrm>
            <a:off x="311700" y="114332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1" r:id="rId4"/>
    <p:sldLayoutId id="2147483677" r:id="rId5"/>
    <p:sldLayoutId id="2147483679" r:id="rId6"/>
    <p:sldLayoutId id="214748368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subTitle" idx="1"/>
          </p:nvPr>
        </p:nvSpPr>
        <p:spPr>
          <a:xfrm>
            <a:off x="503984" y="3312475"/>
            <a:ext cx="5002367" cy="106034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dirty="0"/>
              <a:t>Project By:</a:t>
            </a:r>
          </a:p>
          <a:p>
            <a:pPr marL="0" lvl="0" indent="0" rtl="0">
              <a:spcBef>
                <a:spcPts val="0"/>
              </a:spcBef>
              <a:spcAft>
                <a:spcPts val="0"/>
              </a:spcAft>
              <a:buNone/>
            </a:pPr>
            <a:r>
              <a:rPr lang="en" sz="1200" dirty="0"/>
              <a:t>Avishka Amunugama</a:t>
            </a:r>
          </a:p>
          <a:p>
            <a:pPr marL="0" lvl="0" indent="0" rtl="0">
              <a:spcBef>
                <a:spcPts val="0"/>
              </a:spcBef>
              <a:spcAft>
                <a:spcPts val="0"/>
              </a:spcAft>
              <a:buNone/>
            </a:pPr>
            <a:endParaRPr lang="en" sz="1200" dirty="0"/>
          </a:p>
          <a:p>
            <a:pPr marL="0" lvl="0" indent="0" rtl="0">
              <a:spcBef>
                <a:spcPts val="0"/>
              </a:spcBef>
              <a:spcAft>
                <a:spcPts val="0"/>
              </a:spcAft>
              <a:buNone/>
            </a:pPr>
            <a:r>
              <a:rPr lang="en" sz="1200" dirty="0"/>
              <a:t>Supervised By:</a:t>
            </a:r>
          </a:p>
          <a:p>
            <a:pPr marL="0" lvl="0" indent="0" rtl="0">
              <a:spcBef>
                <a:spcPts val="0"/>
              </a:spcBef>
              <a:spcAft>
                <a:spcPts val="0"/>
              </a:spcAft>
              <a:buNone/>
            </a:pPr>
            <a:r>
              <a:rPr lang="en" sz="1200" dirty="0"/>
              <a:t>Thiloshon Nagarajah</a:t>
            </a:r>
            <a:endParaRPr sz="1200" dirty="0"/>
          </a:p>
        </p:txBody>
      </p:sp>
      <p:sp>
        <p:nvSpPr>
          <p:cNvPr id="311" name="Google Shape;311;p37"/>
          <p:cNvSpPr txBox="1">
            <a:spLocks noGrp="1"/>
          </p:cNvSpPr>
          <p:nvPr>
            <p:ph type="ctrTitle" idx="2"/>
          </p:nvPr>
        </p:nvSpPr>
        <p:spPr>
          <a:xfrm>
            <a:off x="409933" y="2747992"/>
            <a:ext cx="5016783" cy="38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Final Project Video Demonstration</a:t>
            </a:r>
            <a:endParaRPr sz="2000" dirty="0"/>
          </a:p>
        </p:txBody>
      </p:sp>
      <p:sp>
        <p:nvSpPr>
          <p:cNvPr id="312" name="Google Shape;312;p37"/>
          <p:cNvSpPr txBox="1">
            <a:spLocks noGrp="1"/>
          </p:cNvSpPr>
          <p:nvPr>
            <p:ph type="ctrTitle"/>
          </p:nvPr>
        </p:nvSpPr>
        <p:spPr>
          <a:xfrm>
            <a:off x="424349" y="670440"/>
            <a:ext cx="5016783" cy="1901269"/>
          </a:xfrm>
          <a:prstGeom prst="rect">
            <a:avLst/>
          </a:prstGeom>
        </p:spPr>
        <p:txBody>
          <a:bodyPr spcFirstLastPara="1" wrap="square" lIns="91425" tIns="91425" rIns="91425" bIns="91425" anchor="ctr" anchorCtr="0">
            <a:noAutofit/>
          </a:bodyPr>
          <a:lstStyle/>
          <a:p>
            <a:pPr lvl="0">
              <a:buClr>
                <a:srgbClr val="000000"/>
              </a:buClr>
              <a:buSzPts val="990"/>
            </a:pPr>
            <a:r>
              <a:rPr lang="en-US" sz="4000" dirty="0"/>
              <a:t>WeatherDepth: </a:t>
            </a:r>
            <a:r>
              <a:rPr lang="en-US" sz="2700" dirty="0"/>
              <a:t>Monocular Depth Estimation in Adverse Weather Conditions with Adversarial Training</a:t>
            </a:r>
            <a:endParaRPr sz="2700" dirty="0"/>
          </a:p>
        </p:txBody>
      </p:sp>
      <p:pic>
        <p:nvPicPr>
          <p:cNvPr id="313" name="Google Shape;313;p37"/>
          <p:cNvPicPr preferRelativeResize="0"/>
          <p:nvPr/>
        </p:nvPicPr>
        <p:blipFill>
          <a:blip r:embed="rId3"/>
          <a:srcRect l="15412" r="15412"/>
          <a:stretch/>
        </p:blipFill>
        <p:spPr>
          <a:xfrm>
            <a:off x="5585987" y="0"/>
            <a:ext cx="3558087" cy="5143500"/>
          </a:xfrm>
          <a:prstGeom prst="snip2DiagRect">
            <a:avLst>
              <a:gd name="adj1" fmla="val 0"/>
              <a:gd name="adj2" fmla="val 0"/>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8" name="Title 1">
            <a:extLst>
              <a:ext uri="{FF2B5EF4-FFF2-40B4-BE49-F238E27FC236}">
                <a16:creationId xmlns:a16="http://schemas.microsoft.com/office/drawing/2014/main" id="{655C8B61-AF62-8821-C576-2980DD4E7194}"/>
              </a:ext>
            </a:extLst>
          </p:cNvPr>
          <p:cNvSpPr>
            <a:spLocks noGrp="1"/>
          </p:cNvSpPr>
          <p:nvPr>
            <p:ph type="title"/>
          </p:nvPr>
        </p:nvSpPr>
        <p:spPr>
          <a:xfrm>
            <a:off x="539400" y="445025"/>
            <a:ext cx="7488490" cy="572700"/>
          </a:xfrm>
        </p:spPr>
        <p:txBody>
          <a:bodyPr/>
          <a:lstStyle/>
          <a:p>
            <a:pPr algn="l"/>
            <a:r>
              <a:rPr lang="en" sz="4400" dirty="0">
                <a:solidFill>
                  <a:srgbClr val="F7892F"/>
                </a:solidFill>
              </a:rPr>
              <a:t>04</a:t>
            </a:r>
            <a:r>
              <a:rPr lang="en" sz="3600" dirty="0"/>
              <a:t>  System Design &amp; </a:t>
            </a:r>
            <a:r>
              <a:rPr lang="en-US" sz="3600" dirty="0"/>
              <a:t>Architecture</a:t>
            </a:r>
          </a:p>
        </p:txBody>
      </p:sp>
      <p:pic>
        <p:nvPicPr>
          <p:cNvPr id="13" name="Picture 12">
            <a:extLst>
              <a:ext uri="{FF2B5EF4-FFF2-40B4-BE49-F238E27FC236}">
                <a16:creationId xmlns:a16="http://schemas.microsoft.com/office/drawing/2014/main" id="{C6D6E848-E53D-3F08-B68B-0879E84D0DC5}"/>
              </a:ext>
            </a:extLst>
          </p:cNvPr>
          <p:cNvPicPr>
            <a:picLocks noChangeAspect="1"/>
          </p:cNvPicPr>
          <p:nvPr/>
        </p:nvPicPr>
        <p:blipFill>
          <a:blip r:embed="rId3"/>
          <a:stretch>
            <a:fillRect/>
          </a:stretch>
        </p:blipFill>
        <p:spPr>
          <a:xfrm>
            <a:off x="1697740" y="1337445"/>
            <a:ext cx="5748520" cy="2804287"/>
          </a:xfrm>
          <a:prstGeom prst="rect">
            <a:avLst/>
          </a:prstGeom>
        </p:spPr>
      </p:pic>
      <p:sp>
        <p:nvSpPr>
          <p:cNvPr id="7" name="Google Shape;325;p39">
            <a:extLst>
              <a:ext uri="{FF2B5EF4-FFF2-40B4-BE49-F238E27FC236}">
                <a16:creationId xmlns:a16="http://schemas.microsoft.com/office/drawing/2014/main" id="{652D6FAB-DD9D-FBE0-C18C-35964AF38ED5}"/>
              </a:ext>
            </a:extLst>
          </p:cNvPr>
          <p:cNvSpPr txBox="1">
            <a:spLocks/>
          </p:cNvSpPr>
          <p:nvPr/>
        </p:nvSpPr>
        <p:spPr>
          <a:xfrm>
            <a:off x="694026" y="3108082"/>
            <a:ext cx="7755948" cy="3180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marL="127000" lvl="0" indent="0" algn="ctr">
              <a:spcBef>
                <a:spcPts val="1600"/>
              </a:spcBef>
              <a:buClr>
                <a:schemeClr val="dk1"/>
              </a:buClr>
              <a:buNone/>
            </a:pPr>
            <a:endParaRPr lang="en-US" sz="2000" dirty="0"/>
          </a:p>
          <a:p>
            <a:pPr marL="127000" lvl="0" indent="0" algn="ctr">
              <a:spcBef>
                <a:spcPts val="1600"/>
              </a:spcBef>
              <a:buClr>
                <a:schemeClr val="dk1"/>
              </a:buClr>
              <a:buNone/>
            </a:pPr>
            <a:endParaRPr lang="en-US" sz="2000" dirty="0"/>
          </a:p>
          <a:p>
            <a:pPr marL="127000" indent="0" algn="ctr">
              <a:spcBef>
                <a:spcPts val="1600"/>
              </a:spcBef>
              <a:buClr>
                <a:schemeClr val="dk1"/>
              </a:buClr>
              <a:buNone/>
            </a:pPr>
            <a:r>
              <a:rPr lang="en-US" sz="2000" b="1" dirty="0"/>
              <a:t>Proposed architecture  = GAN + autoencoder</a:t>
            </a:r>
          </a:p>
          <a:p>
            <a:pPr marL="127000" lvl="0" indent="0" algn="ctr">
              <a:spcBef>
                <a:spcPts val="1600"/>
              </a:spcBef>
              <a:buClr>
                <a:schemeClr val="dk1"/>
              </a:buClr>
              <a:buNone/>
            </a:pPr>
            <a:endParaRPr lang="en-US" sz="2000" dirty="0"/>
          </a:p>
        </p:txBody>
      </p:sp>
    </p:spTree>
    <p:extLst>
      <p:ext uri="{BB962C8B-B14F-4D97-AF65-F5344CB8AC3E}">
        <p14:creationId xmlns:p14="http://schemas.microsoft.com/office/powerpoint/2010/main" val="1425548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2" name="TextBox 1">
            <a:extLst>
              <a:ext uri="{FF2B5EF4-FFF2-40B4-BE49-F238E27FC236}">
                <a16:creationId xmlns:a16="http://schemas.microsoft.com/office/drawing/2014/main" id="{A360FA4B-69F0-7CC2-1DC5-7595DA3B3C37}"/>
              </a:ext>
            </a:extLst>
          </p:cNvPr>
          <p:cNvSpPr txBox="1"/>
          <p:nvPr/>
        </p:nvSpPr>
        <p:spPr>
          <a:xfrm>
            <a:off x="-188536" y="-1310326"/>
            <a:ext cx="184731" cy="307777"/>
          </a:xfrm>
          <a:prstGeom prst="rect">
            <a:avLst/>
          </a:prstGeom>
          <a:noFill/>
        </p:spPr>
        <p:txBody>
          <a:bodyPr wrap="none" rtlCol="0">
            <a:spAutoFit/>
          </a:bodyPr>
          <a:lstStyle/>
          <a:p>
            <a:endParaRPr lang="en-US" dirty="0"/>
          </a:p>
        </p:txBody>
      </p:sp>
      <p:sp>
        <p:nvSpPr>
          <p:cNvPr id="10" name="Title 9">
            <a:extLst>
              <a:ext uri="{FF2B5EF4-FFF2-40B4-BE49-F238E27FC236}">
                <a16:creationId xmlns:a16="http://schemas.microsoft.com/office/drawing/2014/main" id="{C8AC4F3B-1FEB-1007-7EDE-ADFAB9317258}"/>
              </a:ext>
            </a:extLst>
          </p:cNvPr>
          <p:cNvSpPr>
            <a:spLocks noGrp="1"/>
          </p:cNvSpPr>
          <p:nvPr>
            <p:ph type="title"/>
          </p:nvPr>
        </p:nvSpPr>
        <p:spPr>
          <a:xfrm>
            <a:off x="539400" y="2285400"/>
            <a:ext cx="8065200" cy="572700"/>
          </a:xfrm>
        </p:spPr>
        <p:txBody>
          <a:bodyPr/>
          <a:lstStyle/>
          <a:p>
            <a:pPr algn="l"/>
            <a:r>
              <a:rPr lang="en" sz="4800" dirty="0">
                <a:solidFill>
                  <a:srgbClr val="F7892F"/>
                </a:solidFill>
              </a:rPr>
              <a:t>05</a:t>
            </a:r>
            <a:r>
              <a:rPr lang="en" sz="3600" dirty="0"/>
              <a:t>   </a:t>
            </a:r>
            <a:r>
              <a:rPr lang="en" sz="4000" dirty="0"/>
              <a:t>Demonstration of the </a:t>
            </a:r>
            <a:br>
              <a:rPr lang="en" sz="4000" dirty="0"/>
            </a:br>
            <a:r>
              <a:rPr lang="en" sz="4000" dirty="0"/>
              <a:t>	Prototype </a:t>
            </a:r>
            <a:endParaRPr lang="en-US" sz="3600" dirty="0"/>
          </a:p>
        </p:txBody>
      </p:sp>
    </p:spTree>
    <p:extLst>
      <p:ext uri="{BB962C8B-B14F-4D97-AF65-F5344CB8AC3E}">
        <p14:creationId xmlns:p14="http://schemas.microsoft.com/office/powerpoint/2010/main" val="2582211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8499FA-AE5E-A591-2514-E0D3F7E70818}"/>
              </a:ext>
            </a:extLst>
          </p:cNvPr>
          <p:cNvSpPr>
            <a:spLocks noGrp="1"/>
          </p:cNvSpPr>
          <p:nvPr>
            <p:ph type="title"/>
          </p:nvPr>
        </p:nvSpPr>
        <p:spPr>
          <a:xfrm>
            <a:off x="403453" y="355084"/>
            <a:ext cx="8489496" cy="572700"/>
          </a:xfrm>
        </p:spPr>
        <p:txBody>
          <a:bodyPr/>
          <a:lstStyle/>
          <a:p>
            <a:pPr algn="l"/>
            <a:r>
              <a:rPr lang="en" sz="3200" dirty="0">
                <a:solidFill>
                  <a:srgbClr val="F7892F"/>
                </a:solidFill>
              </a:rPr>
              <a:t>06</a:t>
            </a:r>
            <a:r>
              <a:rPr lang="en" sz="2400" dirty="0"/>
              <a:t>  Testing &amp; Evaluation (</a:t>
            </a:r>
            <a:r>
              <a:rPr lang="en-US" sz="2400" dirty="0" err="1"/>
              <a:t>CityscapesWeather</a:t>
            </a:r>
            <a:r>
              <a:rPr lang="en-US" sz="2400" dirty="0"/>
              <a:t> Dataset)</a:t>
            </a:r>
            <a:endParaRPr lang="en-US" sz="2800" dirty="0"/>
          </a:p>
        </p:txBody>
      </p:sp>
      <p:pic>
        <p:nvPicPr>
          <p:cNvPr id="6" name="Picture 5" descr="A picture containing text, different&#10;&#10;Description automatically generated">
            <a:extLst>
              <a:ext uri="{FF2B5EF4-FFF2-40B4-BE49-F238E27FC236}">
                <a16:creationId xmlns:a16="http://schemas.microsoft.com/office/drawing/2014/main" id="{3FF9B62E-9D86-D03C-C307-D594D438083A}"/>
              </a:ext>
            </a:extLst>
          </p:cNvPr>
          <p:cNvPicPr>
            <a:picLocks noChangeAspect="1"/>
          </p:cNvPicPr>
          <p:nvPr/>
        </p:nvPicPr>
        <p:blipFill>
          <a:blip r:embed="rId3"/>
          <a:stretch>
            <a:fillRect/>
          </a:stretch>
        </p:blipFill>
        <p:spPr>
          <a:xfrm>
            <a:off x="403452" y="1103630"/>
            <a:ext cx="4486732" cy="3801952"/>
          </a:xfrm>
          <a:prstGeom prst="rect">
            <a:avLst/>
          </a:prstGeom>
        </p:spPr>
      </p:pic>
      <p:pic>
        <p:nvPicPr>
          <p:cNvPr id="13" name="Picture 12">
            <a:extLst>
              <a:ext uri="{FF2B5EF4-FFF2-40B4-BE49-F238E27FC236}">
                <a16:creationId xmlns:a16="http://schemas.microsoft.com/office/drawing/2014/main" id="{2F011790-9036-FBAF-1CF0-3F3055D10878}"/>
              </a:ext>
            </a:extLst>
          </p:cNvPr>
          <p:cNvPicPr>
            <a:picLocks noChangeAspect="1"/>
          </p:cNvPicPr>
          <p:nvPr/>
        </p:nvPicPr>
        <p:blipFill rotWithShape="1">
          <a:blip r:embed="rId4"/>
          <a:srcRect t="51694"/>
          <a:stretch/>
        </p:blipFill>
        <p:spPr>
          <a:xfrm>
            <a:off x="4925353" y="2925502"/>
            <a:ext cx="4124356" cy="596042"/>
          </a:xfrm>
          <a:prstGeom prst="rect">
            <a:avLst/>
          </a:prstGeom>
        </p:spPr>
      </p:pic>
      <p:pic>
        <p:nvPicPr>
          <p:cNvPr id="12" name="Picture 11">
            <a:extLst>
              <a:ext uri="{FF2B5EF4-FFF2-40B4-BE49-F238E27FC236}">
                <a16:creationId xmlns:a16="http://schemas.microsoft.com/office/drawing/2014/main" id="{E7C14AF5-4F03-5377-4A98-77CF3DC063C2}"/>
              </a:ext>
            </a:extLst>
          </p:cNvPr>
          <p:cNvPicPr>
            <a:picLocks noChangeAspect="1"/>
          </p:cNvPicPr>
          <p:nvPr/>
        </p:nvPicPr>
        <p:blipFill rotWithShape="1">
          <a:blip r:embed="rId4"/>
          <a:srcRect t="1" b="68464"/>
          <a:stretch/>
        </p:blipFill>
        <p:spPr>
          <a:xfrm>
            <a:off x="4925353" y="2571750"/>
            <a:ext cx="4124356" cy="389109"/>
          </a:xfrm>
          <a:prstGeom prst="rect">
            <a:avLst/>
          </a:prstGeom>
        </p:spPr>
      </p:pic>
    </p:spTree>
    <p:extLst>
      <p:ext uri="{BB962C8B-B14F-4D97-AF65-F5344CB8AC3E}">
        <p14:creationId xmlns:p14="http://schemas.microsoft.com/office/powerpoint/2010/main" val="1615142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25;p39">
            <a:extLst>
              <a:ext uri="{FF2B5EF4-FFF2-40B4-BE49-F238E27FC236}">
                <a16:creationId xmlns:a16="http://schemas.microsoft.com/office/drawing/2014/main" id="{E98B1530-DD3C-EDD0-AD59-83DAD4AEFAE1}"/>
              </a:ext>
            </a:extLst>
          </p:cNvPr>
          <p:cNvSpPr txBox="1">
            <a:spLocks/>
          </p:cNvSpPr>
          <p:nvPr/>
        </p:nvSpPr>
        <p:spPr>
          <a:xfrm>
            <a:off x="251052" y="862742"/>
            <a:ext cx="806518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marL="127000" lvl="0" indent="0">
              <a:spcBef>
                <a:spcPts val="1600"/>
              </a:spcBef>
              <a:buClr>
                <a:schemeClr val="dk1"/>
              </a:buClr>
              <a:buNone/>
            </a:pPr>
            <a:endParaRPr lang="en-US" sz="1800" b="1" dirty="0"/>
          </a:p>
        </p:txBody>
      </p:sp>
      <p:sp>
        <p:nvSpPr>
          <p:cNvPr id="28" name="Title 1">
            <a:extLst>
              <a:ext uri="{FF2B5EF4-FFF2-40B4-BE49-F238E27FC236}">
                <a16:creationId xmlns:a16="http://schemas.microsoft.com/office/drawing/2014/main" id="{793544A1-C032-9077-2BAA-71D084B8E1AB}"/>
              </a:ext>
            </a:extLst>
          </p:cNvPr>
          <p:cNvSpPr>
            <a:spLocks noGrp="1"/>
          </p:cNvSpPr>
          <p:nvPr>
            <p:ph type="title"/>
          </p:nvPr>
        </p:nvSpPr>
        <p:spPr>
          <a:xfrm>
            <a:off x="251052" y="299803"/>
            <a:ext cx="8641896" cy="706114"/>
          </a:xfrm>
        </p:spPr>
        <p:txBody>
          <a:bodyPr/>
          <a:lstStyle/>
          <a:p>
            <a:pPr algn="l"/>
            <a:r>
              <a:rPr lang="en" sz="3200" dirty="0">
                <a:solidFill>
                  <a:srgbClr val="F7892F"/>
                </a:solidFill>
              </a:rPr>
              <a:t>06</a:t>
            </a:r>
            <a:r>
              <a:rPr lang="en" sz="2800" dirty="0"/>
              <a:t> </a:t>
            </a:r>
            <a:r>
              <a:rPr lang="en" sz="2400" dirty="0"/>
              <a:t>Testing &amp; Evaluation (</a:t>
            </a:r>
            <a:r>
              <a:rPr lang="en-US" sz="2400" dirty="0" err="1"/>
              <a:t>vKITTI</a:t>
            </a:r>
            <a:r>
              <a:rPr lang="en-US" sz="2400" dirty="0"/>
              <a:t> Dataset)</a:t>
            </a:r>
            <a:endParaRPr lang="en-US" sz="2800" dirty="0"/>
          </a:p>
        </p:txBody>
      </p:sp>
      <p:pic>
        <p:nvPicPr>
          <p:cNvPr id="32" name="Picture 31" descr="A picture containing text, screenshot, different, colorful&#10;&#10;Description automatically generated">
            <a:extLst>
              <a:ext uri="{FF2B5EF4-FFF2-40B4-BE49-F238E27FC236}">
                <a16:creationId xmlns:a16="http://schemas.microsoft.com/office/drawing/2014/main" id="{2EEF5BA5-9FEC-B216-967D-3D689728A108}"/>
              </a:ext>
            </a:extLst>
          </p:cNvPr>
          <p:cNvPicPr>
            <a:picLocks noChangeAspect="1"/>
          </p:cNvPicPr>
          <p:nvPr/>
        </p:nvPicPr>
        <p:blipFill>
          <a:blip r:embed="rId3"/>
          <a:stretch>
            <a:fillRect/>
          </a:stretch>
        </p:blipFill>
        <p:spPr>
          <a:xfrm>
            <a:off x="251052" y="1141730"/>
            <a:ext cx="4642090" cy="3139028"/>
          </a:xfrm>
          <a:prstGeom prst="rect">
            <a:avLst/>
          </a:prstGeom>
        </p:spPr>
      </p:pic>
      <p:pic>
        <p:nvPicPr>
          <p:cNvPr id="7" name="Picture 6" descr="Table&#10;&#10;Description automatically generated">
            <a:extLst>
              <a:ext uri="{FF2B5EF4-FFF2-40B4-BE49-F238E27FC236}">
                <a16:creationId xmlns:a16="http://schemas.microsoft.com/office/drawing/2014/main" id="{41763A80-60E8-2CFD-ACE8-B0581B785D12}"/>
              </a:ext>
            </a:extLst>
          </p:cNvPr>
          <p:cNvPicPr>
            <a:picLocks noChangeAspect="1"/>
          </p:cNvPicPr>
          <p:nvPr/>
        </p:nvPicPr>
        <p:blipFill>
          <a:blip r:embed="rId4"/>
          <a:stretch>
            <a:fillRect/>
          </a:stretch>
        </p:blipFill>
        <p:spPr>
          <a:xfrm>
            <a:off x="4954724" y="1781555"/>
            <a:ext cx="3938224" cy="1859378"/>
          </a:xfrm>
          <a:prstGeom prst="rect">
            <a:avLst/>
          </a:prstGeom>
        </p:spPr>
      </p:pic>
    </p:spTree>
    <p:extLst>
      <p:ext uri="{BB962C8B-B14F-4D97-AF65-F5344CB8AC3E}">
        <p14:creationId xmlns:p14="http://schemas.microsoft.com/office/powerpoint/2010/main" val="2595567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42AFBD-3CC2-0578-0261-FDCEC21B3191}"/>
              </a:ext>
            </a:extLst>
          </p:cNvPr>
          <p:cNvSpPr txBox="1">
            <a:spLocks/>
          </p:cNvSpPr>
          <p:nvPr/>
        </p:nvSpPr>
        <p:spPr>
          <a:xfrm>
            <a:off x="539400" y="445025"/>
            <a:ext cx="6807331"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a:buNone/>
              <a:defRPr sz="3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9pPr>
          </a:lstStyle>
          <a:p>
            <a:pPr algn="l"/>
            <a:r>
              <a:rPr lang="en" sz="4400" dirty="0">
                <a:solidFill>
                  <a:srgbClr val="F7892F"/>
                </a:solidFill>
              </a:rPr>
              <a:t>07</a:t>
            </a:r>
            <a:r>
              <a:rPr lang="en" sz="3600" dirty="0"/>
              <a:t>  Limitations &amp; Future Work</a:t>
            </a:r>
            <a:endParaRPr lang="en-US" sz="3600" dirty="0"/>
          </a:p>
        </p:txBody>
      </p:sp>
      <p:sp>
        <p:nvSpPr>
          <p:cNvPr id="5" name="Google Shape;325;p39">
            <a:extLst>
              <a:ext uri="{FF2B5EF4-FFF2-40B4-BE49-F238E27FC236}">
                <a16:creationId xmlns:a16="http://schemas.microsoft.com/office/drawing/2014/main" id="{1BCF921A-D144-605A-17CC-34F8592738AF}"/>
              </a:ext>
            </a:extLst>
          </p:cNvPr>
          <p:cNvSpPr txBox="1">
            <a:spLocks/>
          </p:cNvSpPr>
          <p:nvPr/>
        </p:nvSpPr>
        <p:spPr>
          <a:xfrm>
            <a:off x="539400" y="1017725"/>
            <a:ext cx="7958215" cy="3143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a:spcBef>
                <a:spcPts val="1600"/>
              </a:spcBef>
              <a:buClr>
                <a:schemeClr val="dk1"/>
              </a:buClr>
            </a:pPr>
            <a:r>
              <a:rPr lang="en-US" dirty="0"/>
              <a:t>The limitation of Apple’s </a:t>
            </a:r>
            <a:r>
              <a:rPr lang="en-US" dirty="0" err="1"/>
              <a:t>NSImage</a:t>
            </a:r>
            <a:r>
              <a:rPr lang="en-US" dirty="0"/>
              <a:t> framework to represent images in float format, caused point cloud representation to be of lower resolution.</a:t>
            </a:r>
          </a:p>
          <a:p>
            <a:pPr>
              <a:spcBef>
                <a:spcPts val="1600"/>
              </a:spcBef>
              <a:buClr>
                <a:schemeClr val="dk1"/>
              </a:buClr>
            </a:pPr>
            <a:r>
              <a:rPr lang="en-US" dirty="0"/>
              <a:t>Tightly scoped to adverse weather due to limited time.</a:t>
            </a:r>
          </a:p>
          <a:p>
            <a:pPr>
              <a:spcBef>
                <a:spcPts val="1600"/>
              </a:spcBef>
              <a:buClr>
                <a:schemeClr val="dk1"/>
              </a:buClr>
            </a:pPr>
            <a:r>
              <a:rPr lang="en-US" dirty="0"/>
              <a:t>It would be interesting to see how the depth estimation system functions on clear weather images and how well it would compete against state-of-the-art clear depth estimation approaches.</a:t>
            </a:r>
          </a:p>
        </p:txBody>
      </p:sp>
    </p:spTree>
    <p:extLst>
      <p:ext uri="{BB962C8B-B14F-4D97-AF65-F5344CB8AC3E}">
        <p14:creationId xmlns:p14="http://schemas.microsoft.com/office/powerpoint/2010/main" val="340005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DB21F2-70A2-AE4E-D400-24A860EDDB57}"/>
              </a:ext>
            </a:extLst>
          </p:cNvPr>
          <p:cNvSpPr txBox="1">
            <a:spLocks/>
          </p:cNvSpPr>
          <p:nvPr/>
        </p:nvSpPr>
        <p:spPr>
          <a:xfrm>
            <a:off x="539400" y="522538"/>
            <a:ext cx="75774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a:buNone/>
              <a:defRPr sz="3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9pPr>
          </a:lstStyle>
          <a:p>
            <a:pPr algn="l"/>
            <a:r>
              <a:rPr lang="en" sz="4400" dirty="0">
                <a:solidFill>
                  <a:srgbClr val="F7892F"/>
                </a:solidFill>
              </a:rPr>
              <a:t>08</a:t>
            </a:r>
            <a:r>
              <a:rPr lang="en" sz="3600" dirty="0"/>
              <a:t>   </a:t>
            </a:r>
            <a:r>
              <a:rPr lang="en-US" sz="3200" dirty="0"/>
              <a:t>Contributions to the body of 	knowledge</a:t>
            </a:r>
            <a:endParaRPr lang="en-US" sz="3600" dirty="0"/>
          </a:p>
        </p:txBody>
      </p:sp>
      <p:sp>
        <p:nvSpPr>
          <p:cNvPr id="4" name="Google Shape;325;p39">
            <a:extLst>
              <a:ext uri="{FF2B5EF4-FFF2-40B4-BE49-F238E27FC236}">
                <a16:creationId xmlns:a16="http://schemas.microsoft.com/office/drawing/2014/main" id="{7A2276F8-BEBA-9AE3-84ED-07CFAF719676}"/>
              </a:ext>
            </a:extLst>
          </p:cNvPr>
          <p:cNvSpPr txBox="1">
            <a:spLocks/>
          </p:cNvSpPr>
          <p:nvPr/>
        </p:nvSpPr>
        <p:spPr>
          <a:xfrm>
            <a:off x="539400" y="1320705"/>
            <a:ext cx="7958215" cy="2727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a:spcBef>
                <a:spcPts val="1600"/>
              </a:spcBef>
              <a:buClr>
                <a:schemeClr val="dk1"/>
              </a:buClr>
            </a:pPr>
            <a:r>
              <a:rPr lang="en-US" dirty="0"/>
              <a:t>This research made 3 important contributions to the body of knowledge.</a:t>
            </a:r>
          </a:p>
          <a:p>
            <a:pPr marL="927100" lvl="1" indent="-342900">
              <a:spcBef>
                <a:spcPts val="1600"/>
              </a:spcBef>
              <a:buClr>
                <a:schemeClr val="dk1"/>
              </a:buClr>
              <a:buFont typeface="+mj-lt"/>
              <a:buAutoNum type="arabicPeriod"/>
            </a:pPr>
            <a:r>
              <a:rPr lang="en-US" dirty="0"/>
              <a:t>A novel </a:t>
            </a:r>
            <a:r>
              <a:rPr lang="en-US" dirty="0" err="1"/>
              <a:t>adversarially</a:t>
            </a:r>
            <a:r>
              <a:rPr lang="en-US" dirty="0"/>
              <a:t> trained autoencoder-based architecture for robust monocular depth estimation in adverse weather conditions.</a:t>
            </a:r>
          </a:p>
          <a:p>
            <a:pPr marL="927100" lvl="1" indent="-342900">
              <a:spcBef>
                <a:spcPts val="1600"/>
              </a:spcBef>
              <a:buClr>
                <a:schemeClr val="dk1"/>
              </a:buClr>
              <a:buFont typeface="+mj-lt"/>
              <a:buAutoNum type="arabicPeriod"/>
            </a:pPr>
            <a:r>
              <a:rPr lang="en-US" dirty="0"/>
              <a:t>An optimal combined loss function for the task of monocular depth estimation in adverse weather conditions.</a:t>
            </a:r>
          </a:p>
          <a:p>
            <a:pPr marL="927100" lvl="1" indent="-342900">
              <a:spcBef>
                <a:spcPts val="1600"/>
              </a:spcBef>
              <a:buClr>
                <a:schemeClr val="dk1"/>
              </a:buClr>
              <a:buFont typeface="+mj-lt"/>
              <a:buAutoNum type="arabicPeriod"/>
            </a:pPr>
            <a:r>
              <a:rPr lang="en-US" dirty="0"/>
              <a:t>A new large-scale dataset with augmented ultra-realistic adverse weather images and ground truth data for monocular depth estimation in adverse weather conditions. </a:t>
            </a:r>
          </a:p>
        </p:txBody>
      </p:sp>
    </p:spTree>
    <p:extLst>
      <p:ext uri="{BB962C8B-B14F-4D97-AF65-F5344CB8AC3E}">
        <p14:creationId xmlns:p14="http://schemas.microsoft.com/office/powerpoint/2010/main" val="552459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B17F74-8C77-F3A4-7CC0-ACA5F88C702D}"/>
              </a:ext>
            </a:extLst>
          </p:cNvPr>
          <p:cNvSpPr txBox="1">
            <a:spLocks/>
          </p:cNvSpPr>
          <p:nvPr/>
        </p:nvSpPr>
        <p:spPr>
          <a:xfrm>
            <a:off x="539400" y="445025"/>
            <a:ext cx="75774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a:buNone/>
              <a:defRPr sz="3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9pPr>
          </a:lstStyle>
          <a:p>
            <a:pPr algn="l"/>
            <a:r>
              <a:rPr lang="en" sz="4400" dirty="0">
                <a:solidFill>
                  <a:srgbClr val="F7892F"/>
                </a:solidFill>
              </a:rPr>
              <a:t>09</a:t>
            </a:r>
            <a:r>
              <a:rPr lang="en" sz="3600" dirty="0"/>
              <a:t>  Conclusion</a:t>
            </a:r>
            <a:endParaRPr lang="en-US" sz="3600" dirty="0"/>
          </a:p>
        </p:txBody>
      </p:sp>
      <p:sp>
        <p:nvSpPr>
          <p:cNvPr id="5" name="Google Shape;325;p39">
            <a:extLst>
              <a:ext uri="{FF2B5EF4-FFF2-40B4-BE49-F238E27FC236}">
                <a16:creationId xmlns:a16="http://schemas.microsoft.com/office/drawing/2014/main" id="{D2303433-523F-D14F-B8CF-E0D67622644D}"/>
              </a:ext>
            </a:extLst>
          </p:cNvPr>
          <p:cNvSpPr txBox="1">
            <a:spLocks/>
          </p:cNvSpPr>
          <p:nvPr/>
        </p:nvSpPr>
        <p:spPr>
          <a:xfrm>
            <a:off x="539400" y="1017725"/>
            <a:ext cx="7958215" cy="3416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a:spcBef>
                <a:spcPts val="1600"/>
              </a:spcBef>
              <a:buClr>
                <a:schemeClr val="dk1"/>
              </a:buClr>
            </a:pPr>
            <a:r>
              <a:rPr lang="en-US" dirty="0"/>
              <a:t>A monocular depth estimation approach that can produce significantly better depth estimates in adverse weather conditions than the state-of-the-art approaches was successfully developed and evaluated. </a:t>
            </a:r>
          </a:p>
          <a:p>
            <a:pPr>
              <a:spcBef>
                <a:spcPts val="1600"/>
              </a:spcBef>
              <a:buClr>
                <a:schemeClr val="dk1"/>
              </a:buClr>
            </a:pPr>
            <a:r>
              <a:rPr lang="en-US" dirty="0"/>
              <a:t>With enough data camera-based approaches can perform equally as well or even better than sensor-based approaches with the help of deep learning.</a:t>
            </a:r>
          </a:p>
          <a:p>
            <a:pPr>
              <a:spcBef>
                <a:spcPts val="1600"/>
              </a:spcBef>
              <a:buClr>
                <a:schemeClr val="dk1"/>
              </a:buClr>
            </a:pPr>
            <a:r>
              <a:rPr lang="en-US" dirty="0"/>
              <a:t>Ultimately helps bring the autonomous industry one step closer to achieving full autonomy using only camera-based approaches. </a:t>
            </a:r>
          </a:p>
          <a:p>
            <a:pPr marL="127000" indent="0">
              <a:spcBef>
                <a:spcPts val="1600"/>
              </a:spcBef>
              <a:buClr>
                <a:schemeClr val="dk1"/>
              </a:buClr>
              <a:buNone/>
            </a:pPr>
            <a:endParaRPr lang="en-US" dirty="0"/>
          </a:p>
          <a:p>
            <a:pPr marL="127000" indent="0">
              <a:spcBef>
                <a:spcPts val="1600"/>
              </a:spcBef>
              <a:buClr>
                <a:schemeClr val="dk1"/>
              </a:buClr>
              <a:buNone/>
            </a:pPr>
            <a:endParaRPr lang="en-US" dirty="0"/>
          </a:p>
        </p:txBody>
      </p:sp>
    </p:spTree>
    <p:extLst>
      <p:ext uri="{BB962C8B-B14F-4D97-AF65-F5344CB8AC3E}">
        <p14:creationId xmlns:p14="http://schemas.microsoft.com/office/powerpoint/2010/main" val="419627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9"/>
          <p:cNvSpPr txBox="1">
            <a:spLocks noGrp="1"/>
          </p:cNvSpPr>
          <p:nvPr>
            <p:ph type="ctrTitle"/>
          </p:nvPr>
        </p:nvSpPr>
        <p:spPr>
          <a:xfrm>
            <a:off x="1973400" y="1600444"/>
            <a:ext cx="5197200" cy="12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r>
              <a:rPr lang="en" dirty="0">
                <a:solidFill>
                  <a:schemeClr val="dk1"/>
                </a:solidFill>
              </a:rPr>
              <a:t>!</a:t>
            </a:r>
            <a:endParaRPr dirty="0">
              <a:solidFill>
                <a:schemeClr val="dk1"/>
              </a:solidFill>
            </a:endParaRPr>
          </a:p>
        </p:txBody>
      </p:sp>
      <p:sp>
        <p:nvSpPr>
          <p:cNvPr id="2" name="Rectangle 1">
            <a:extLst>
              <a:ext uri="{FF2B5EF4-FFF2-40B4-BE49-F238E27FC236}">
                <a16:creationId xmlns:a16="http://schemas.microsoft.com/office/drawing/2014/main" id="{B6CA2698-951A-DFBA-7518-54B0BE6C1F55}"/>
              </a:ext>
            </a:extLst>
          </p:cNvPr>
          <p:cNvSpPr/>
          <p:nvPr/>
        </p:nvSpPr>
        <p:spPr>
          <a:xfrm>
            <a:off x="1973400" y="3519814"/>
            <a:ext cx="5066227" cy="11273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025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a:spLocks noGrp="1"/>
          </p:cNvSpPr>
          <p:nvPr>
            <p:ph type="title"/>
          </p:nvPr>
        </p:nvSpPr>
        <p:spPr>
          <a:xfrm>
            <a:off x="3650278" y="782014"/>
            <a:ext cx="4448400" cy="393026"/>
          </a:xfrm>
          <a:prstGeom prst="rect">
            <a:avLst/>
          </a:prstGeom>
        </p:spPr>
        <p:txBody>
          <a:bodyPr spcFirstLastPara="1" wrap="square" lIns="91425" tIns="91425" rIns="91425" bIns="91425" anchor="t" anchorCtr="0">
            <a:noAutofit/>
          </a:bodyPr>
          <a:lstStyle/>
          <a:p>
            <a:r>
              <a:rPr lang="en" sz="2400" dirty="0"/>
              <a:t>01  </a:t>
            </a:r>
            <a:r>
              <a:rPr lang="en" sz="2000" dirty="0"/>
              <a:t>Problem Domain</a:t>
            </a:r>
            <a:endParaRPr sz="2000" dirty="0"/>
          </a:p>
        </p:txBody>
      </p:sp>
      <p:sp>
        <p:nvSpPr>
          <p:cNvPr id="343" name="Google Shape;343;p40"/>
          <p:cNvSpPr txBox="1">
            <a:spLocks noGrp="1"/>
          </p:cNvSpPr>
          <p:nvPr>
            <p:ph type="title" idx="15"/>
          </p:nvPr>
        </p:nvSpPr>
        <p:spPr>
          <a:xfrm>
            <a:off x="662687" y="1846501"/>
            <a:ext cx="2452194" cy="13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The </a:t>
            </a:r>
            <a:br>
              <a:rPr lang="en" sz="4000" dirty="0"/>
            </a:br>
            <a:r>
              <a:rPr lang="en" sz="4000" dirty="0">
                <a:solidFill>
                  <a:schemeClr val="dk1"/>
                </a:solidFill>
              </a:rPr>
              <a:t>agenda</a:t>
            </a:r>
            <a:endParaRPr sz="4000" dirty="0">
              <a:solidFill>
                <a:schemeClr val="dk1"/>
              </a:solidFill>
            </a:endParaRPr>
          </a:p>
        </p:txBody>
      </p:sp>
      <p:sp>
        <p:nvSpPr>
          <p:cNvPr id="47" name="Google Shape;331;p40">
            <a:extLst>
              <a:ext uri="{FF2B5EF4-FFF2-40B4-BE49-F238E27FC236}">
                <a16:creationId xmlns:a16="http://schemas.microsoft.com/office/drawing/2014/main" id="{E334C41D-FCF9-80AE-FE0F-395BD2717111}"/>
              </a:ext>
            </a:extLst>
          </p:cNvPr>
          <p:cNvSpPr txBox="1">
            <a:spLocks/>
          </p:cNvSpPr>
          <p:nvPr/>
        </p:nvSpPr>
        <p:spPr>
          <a:xfrm>
            <a:off x="3650278" y="1200092"/>
            <a:ext cx="4448400"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solidFill>
                  <a:srgbClr val="F7892F"/>
                </a:solidFill>
              </a:rPr>
              <a:t>02  </a:t>
            </a:r>
            <a:r>
              <a:rPr lang="en-US" sz="2000" dirty="0">
                <a:solidFill>
                  <a:srgbClr val="F7892F"/>
                </a:solidFill>
              </a:rPr>
              <a:t>Research Gap</a:t>
            </a:r>
          </a:p>
        </p:txBody>
      </p:sp>
      <p:sp>
        <p:nvSpPr>
          <p:cNvPr id="48" name="Google Shape;331;p40">
            <a:extLst>
              <a:ext uri="{FF2B5EF4-FFF2-40B4-BE49-F238E27FC236}">
                <a16:creationId xmlns:a16="http://schemas.microsoft.com/office/drawing/2014/main" id="{181AF3D8-2D6E-1F61-E8A2-4B182EA994D3}"/>
              </a:ext>
            </a:extLst>
          </p:cNvPr>
          <p:cNvSpPr txBox="1">
            <a:spLocks/>
          </p:cNvSpPr>
          <p:nvPr/>
        </p:nvSpPr>
        <p:spPr>
          <a:xfrm>
            <a:off x="3650278" y="1618170"/>
            <a:ext cx="4448400"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t>03  </a:t>
            </a:r>
            <a:r>
              <a:rPr lang="en-US" sz="2000" dirty="0"/>
              <a:t>Research Aim</a:t>
            </a:r>
          </a:p>
        </p:txBody>
      </p:sp>
      <p:sp>
        <p:nvSpPr>
          <p:cNvPr id="49" name="Google Shape;331;p40">
            <a:extLst>
              <a:ext uri="{FF2B5EF4-FFF2-40B4-BE49-F238E27FC236}">
                <a16:creationId xmlns:a16="http://schemas.microsoft.com/office/drawing/2014/main" id="{68881289-4F5F-C29C-ACB6-9B36C8B942C3}"/>
              </a:ext>
            </a:extLst>
          </p:cNvPr>
          <p:cNvSpPr txBox="1">
            <a:spLocks/>
          </p:cNvSpPr>
          <p:nvPr/>
        </p:nvSpPr>
        <p:spPr>
          <a:xfrm>
            <a:off x="3650278" y="2036248"/>
            <a:ext cx="4595087"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solidFill>
                  <a:srgbClr val="F7892F"/>
                </a:solidFill>
              </a:rPr>
              <a:t>04  </a:t>
            </a:r>
            <a:r>
              <a:rPr lang="en-US" sz="2000" dirty="0">
                <a:solidFill>
                  <a:srgbClr val="F7892F"/>
                </a:solidFill>
              </a:rPr>
              <a:t>System Design &amp; Architecture</a:t>
            </a:r>
          </a:p>
        </p:txBody>
      </p:sp>
      <p:sp>
        <p:nvSpPr>
          <p:cNvPr id="50" name="Google Shape;331;p40">
            <a:extLst>
              <a:ext uri="{FF2B5EF4-FFF2-40B4-BE49-F238E27FC236}">
                <a16:creationId xmlns:a16="http://schemas.microsoft.com/office/drawing/2014/main" id="{0305BC59-98C4-398E-535D-2E86A7FDE2A8}"/>
              </a:ext>
            </a:extLst>
          </p:cNvPr>
          <p:cNvSpPr txBox="1">
            <a:spLocks/>
          </p:cNvSpPr>
          <p:nvPr/>
        </p:nvSpPr>
        <p:spPr>
          <a:xfrm>
            <a:off x="3650278" y="2460868"/>
            <a:ext cx="4448400"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t>05  </a:t>
            </a:r>
            <a:r>
              <a:rPr lang="en-US" sz="2000" dirty="0"/>
              <a:t>Demonstration </a:t>
            </a:r>
          </a:p>
        </p:txBody>
      </p:sp>
      <p:sp>
        <p:nvSpPr>
          <p:cNvPr id="51" name="Google Shape;331;p40">
            <a:extLst>
              <a:ext uri="{FF2B5EF4-FFF2-40B4-BE49-F238E27FC236}">
                <a16:creationId xmlns:a16="http://schemas.microsoft.com/office/drawing/2014/main" id="{BED6A6EE-2DD8-3646-A428-3E23A642D57D}"/>
              </a:ext>
            </a:extLst>
          </p:cNvPr>
          <p:cNvSpPr txBox="1">
            <a:spLocks/>
          </p:cNvSpPr>
          <p:nvPr/>
        </p:nvSpPr>
        <p:spPr>
          <a:xfrm>
            <a:off x="3650969" y="2826844"/>
            <a:ext cx="4816797"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solidFill>
                  <a:srgbClr val="F7892F"/>
                </a:solidFill>
              </a:rPr>
              <a:t>06  </a:t>
            </a:r>
            <a:r>
              <a:rPr lang="en-US" sz="2000" dirty="0">
                <a:solidFill>
                  <a:srgbClr val="F7892F"/>
                </a:solidFill>
              </a:rPr>
              <a:t>Testing &amp; Evaluation</a:t>
            </a:r>
          </a:p>
        </p:txBody>
      </p:sp>
      <p:sp>
        <p:nvSpPr>
          <p:cNvPr id="22" name="Google Shape;331;p40">
            <a:extLst>
              <a:ext uri="{FF2B5EF4-FFF2-40B4-BE49-F238E27FC236}">
                <a16:creationId xmlns:a16="http://schemas.microsoft.com/office/drawing/2014/main" id="{4E79DCF4-E478-F363-49D1-E9C4BF01C665}"/>
              </a:ext>
            </a:extLst>
          </p:cNvPr>
          <p:cNvSpPr txBox="1">
            <a:spLocks/>
          </p:cNvSpPr>
          <p:nvPr/>
        </p:nvSpPr>
        <p:spPr>
          <a:xfrm>
            <a:off x="3647967" y="3662497"/>
            <a:ext cx="5108226"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solidFill>
                  <a:srgbClr val="F7892F"/>
                </a:solidFill>
              </a:rPr>
              <a:t>08  </a:t>
            </a:r>
            <a:r>
              <a:rPr lang="en-US" sz="2000" dirty="0">
                <a:solidFill>
                  <a:srgbClr val="F7892F"/>
                </a:solidFill>
              </a:rPr>
              <a:t>Contribution to the body of knowledge</a:t>
            </a:r>
          </a:p>
        </p:txBody>
      </p:sp>
      <p:sp>
        <p:nvSpPr>
          <p:cNvPr id="23" name="Google Shape;331;p40">
            <a:extLst>
              <a:ext uri="{FF2B5EF4-FFF2-40B4-BE49-F238E27FC236}">
                <a16:creationId xmlns:a16="http://schemas.microsoft.com/office/drawing/2014/main" id="{E98A76D9-912B-799C-72BC-9D3B04255B6B}"/>
              </a:ext>
            </a:extLst>
          </p:cNvPr>
          <p:cNvSpPr txBox="1">
            <a:spLocks/>
          </p:cNvSpPr>
          <p:nvPr/>
        </p:nvSpPr>
        <p:spPr>
          <a:xfrm>
            <a:off x="3650278" y="3240579"/>
            <a:ext cx="4448400"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t>07  </a:t>
            </a:r>
            <a:r>
              <a:rPr lang="en-US" sz="2000" dirty="0"/>
              <a:t>Limitations &amp; Future Work</a:t>
            </a:r>
          </a:p>
        </p:txBody>
      </p:sp>
      <p:sp>
        <p:nvSpPr>
          <p:cNvPr id="24" name="Google Shape;331;p40">
            <a:extLst>
              <a:ext uri="{FF2B5EF4-FFF2-40B4-BE49-F238E27FC236}">
                <a16:creationId xmlns:a16="http://schemas.microsoft.com/office/drawing/2014/main" id="{F52A2ED7-D4E4-9491-8ABD-52650FEC670E}"/>
              </a:ext>
            </a:extLst>
          </p:cNvPr>
          <p:cNvSpPr txBox="1">
            <a:spLocks/>
          </p:cNvSpPr>
          <p:nvPr/>
        </p:nvSpPr>
        <p:spPr>
          <a:xfrm>
            <a:off x="3651659" y="4081423"/>
            <a:ext cx="5104533" cy="393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lice"/>
              <a:buNone/>
              <a:defRPr sz="2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2400"/>
              <a:buFont typeface="Alice"/>
              <a:buNone/>
              <a:defRPr sz="2400" b="1" i="0" u="none" strike="noStrike" cap="none">
                <a:solidFill>
                  <a:schemeClr val="lt1"/>
                </a:solidFill>
                <a:latin typeface="Alice"/>
                <a:ea typeface="Alice"/>
                <a:cs typeface="Alice"/>
                <a:sym typeface="Alice"/>
              </a:defRPr>
            </a:lvl9pPr>
          </a:lstStyle>
          <a:p>
            <a:r>
              <a:rPr lang="en-US" sz="2400" dirty="0"/>
              <a:t>09  </a:t>
            </a:r>
            <a:r>
              <a:rPr lang="en-US" sz="2000" dirty="0"/>
              <a:t>Conclusion</a:t>
            </a:r>
          </a:p>
        </p:txBody>
      </p:sp>
      <p:cxnSp>
        <p:nvCxnSpPr>
          <p:cNvPr id="57" name="Straight Connector 56">
            <a:extLst>
              <a:ext uri="{FF2B5EF4-FFF2-40B4-BE49-F238E27FC236}">
                <a16:creationId xmlns:a16="http://schemas.microsoft.com/office/drawing/2014/main" id="{4C1CE8B8-AC52-72C3-278D-B888F26ECCEE}"/>
              </a:ext>
            </a:extLst>
          </p:cNvPr>
          <p:cNvCxnSpPr>
            <a:cxnSpLocks/>
          </p:cNvCxnSpPr>
          <p:nvPr/>
        </p:nvCxnSpPr>
        <p:spPr>
          <a:xfrm flipV="1">
            <a:off x="3382579" y="921486"/>
            <a:ext cx="0" cy="355296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7" name="Google Shape;325;p39">
            <a:extLst>
              <a:ext uri="{FF2B5EF4-FFF2-40B4-BE49-F238E27FC236}">
                <a16:creationId xmlns:a16="http://schemas.microsoft.com/office/drawing/2014/main" id="{B3AB4B4C-4FCA-6003-14E3-867CC1C8BE83}"/>
              </a:ext>
            </a:extLst>
          </p:cNvPr>
          <p:cNvSpPr txBox="1">
            <a:spLocks/>
          </p:cNvSpPr>
          <p:nvPr/>
        </p:nvSpPr>
        <p:spPr>
          <a:xfrm>
            <a:off x="539384" y="885270"/>
            <a:ext cx="4259999" cy="2691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marL="127000" indent="0">
              <a:spcBef>
                <a:spcPts val="1600"/>
              </a:spcBef>
              <a:buClr>
                <a:schemeClr val="dk1"/>
              </a:buClr>
              <a:buNone/>
            </a:pPr>
            <a:r>
              <a:rPr lang="en-US" b="1" dirty="0"/>
              <a:t>What exactly is monocular depth estimation?</a:t>
            </a:r>
          </a:p>
          <a:p>
            <a:pPr>
              <a:spcBef>
                <a:spcPts val="1600"/>
              </a:spcBef>
              <a:buClr>
                <a:schemeClr val="dk1"/>
              </a:buClr>
            </a:pPr>
            <a:r>
              <a:rPr lang="en-US" dirty="0"/>
              <a:t>Converts a RGB image to a depth map.</a:t>
            </a:r>
          </a:p>
          <a:p>
            <a:pPr>
              <a:spcBef>
                <a:spcPts val="1600"/>
              </a:spcBef>
              <a:buClr>
                <a:schemeClr val="dk1"/>
              </a:buClr>
            </a:pPr>
            <a:r>
              <a:rPr lang="en-US" dirty="0"/>
              <a:t>Does not use any sensor data. </a:t>
            </a:r>
          </a:p>
          <a:p>
            <a:pPr>
              <a:spcBef>
                <a:spcPts val="1600"/>
              </a:spcBef>
              <a:buClr>
                <a:schemeClr val="dk1"/>
              </a:buClr>
            </a:pPr>
            <a:r>
              <a:rPr lang="en-US" dirty="0"/>
              <a:t>Widely used in vision guided robots, AR systems, and on self-driving vehicles.</a:t>
            </a:r>
          </a:p>
        </p:txBody>
      </p:sp>
      <p:sp>
        <p:nvSpPr>
          <p:cNvPr id="10" name="Title 9">
            <a:extLst>
              <a:ext uri="{FF2B5EF4-FFF2-40B4-BE49-F238E27FC236}">
                <a16:creationId xmlns:a16="http://schemas.microsoft.com/office/drawing/2014/main" id="{C8AC4F3B-1FEB-1007-7EDE-ADFAB9317258}"/>
              </a:ext>
            </a:extLst>
          </p:cNvPr>
          <p:cNvSpPr>
            <a:spLocks noGrp="1"/>
          </p:cNvSpPr>
          <p:nvPr>
            <p:ph type="title"/>
          </p:nvPr>
        </p:nvSpPr>
        <p:spPr>
          <a:xfrm>
            <a:off x="539384" y="312570"/>
            <a:ext cx="8065200" cy="572700"/>
          </a:xfrm>
        </p:spPr>
        <p:txBody>
          <a:bodyPr/>
          <a:lstStyle/>
          <a:p>
            <a:pPr algn="l"/>
            <a:r>
              <a:rPr lang="en" sz="4400" dirty="0">
                <a:solidFill>
                  <a:srgbClr val="F7892F"/>
                </a:solidFill>
              </a:rPr>
              <a:t>01</a:t>
            </a:r>
            <a:r>
              <a:rPr lang="en" sz="3600" dirty="0"/>
              <a:t>  Problem Domain</a:t>
            </a:r>
            <a:endParaRPr lang="en-US" sz="3600" dirty="0"/>
          </a:p>
        </p:txBody>
      </p:sp>
      <p:cxnSp>
        <p:nvCxnSpPr>
          <p:cNvPr id="8" name="Straight Connector 7">
            <a:extLst>
              <a:ext uri="{FF2B5EF4-FFF2-40B4-BE49-F238E27FC236}">
                <a16:creationId xmlns:a16="http://schemas.microsoft.com/office/drawing/2014/main" id="{57AC53AC-B647-8B09-FB17-DE89AE69EB38}"/>
              </a:ext>
            </a:extLst>
          </p:cNvPr>
          <p:cNvCxnSpPr>
            <a:cxnSpLocks/>
          </p:cNvCxnSpPr>
          <p:nvPr/>
        </p:nvCxnSpPr>
        <p:spPr>
          <a:xfrm flipV="1">
            <a:off x="5056079" y="1157202"/>
            <a:ext cx="0" cy="348951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60FA4B-69F0-7CC2-1DC5-7595DA3B3C37}"/>
              </a:ext>
            </a:extLst>
          </p:cNvPr>
          <p:cNvSpPr txBox="1"/>
          <p:nvPr/>
        </p:nvSpPr>
        <p:spPr>
          <a:xfrm>
            <a:off x="-188536" y="-1310326"/>
            <a:ext cx="184731" cy="307777"/>
          </a:xfrm>
          <a:prstGeom prst="rect">
            <a:avLst/>
          </a:prstGeom>
          <a:noFill/>
        </p:spPr>
        <p:txBody>
          <a:bodyPr wrap="none" rtlCol="0">
            <a:spAutoFit/>
          </a:bodyPr>
          <a:lstStyle/>
          <a:p>
            <a:endParaRPr lang="en-US" dirty="0"/>
          </a:p>
        </p:txBody>
      </p:sp>
      <p:pic>
        <p:nvPicPr>
          <p:cNvPr id="23" name="Google Shape;326;p39">
            <a:extLst>
              <a:ext uri="{FF2B5EF4-FFF2-40B4-BE49-F238E27FC236}">
                <a16:creationId xmlns:a16="http://schemas.microsoft.com/office/drawing/2014/main" id="{09E64B86-9519-EAE6-51A2-CD4B473994E9}"/>
              </a:ext>
            </a:extLst>
          </p:cNvPr>
          <p:cNvPicPr preferRelativeResize="0"/>
          <p:nvPr/>
        </p:nvPicPr>
        <p:blipFill>
          <a:blip r:embed="rId3"/>
          <a:srcRect t="2202" b="2202"/>
          <a:stretch/>
        </p:blipFill>
        <p:spPr>
          <a:xfrm>
            <a:off x="5312744" y="1158400"/>
            <a:ext cx="3291840" cy="3290642"/>
          </a:xfrm>
          <a:prstGeom prst="rect">
            <a:avLst/>
          </a:prstGeom>
          <a:noFill/>
          <a:ln>
            <a:noFill/>
          </a:ln>
        </p:spPr>
      </p:pic>
      <p:pic>
        <p:nvPicPr>
          <p:cNvPr id="24" name="Google Shape;326;p39">
            <a:extLst>
              <a:ext uri="{FF2B5EF4-FFF2-40B4-BE49-F238E27FC236}">
                <a16:creationId xmlns:a16="http://schemas.microsoft.com/office/drawing/2014/main" id="{BCBD6112-3009-9927-A9B6-C3181BE9E1FD}"/>
              </a:ext>
            </a:extLst>
          </p:cNvPr>
          <p:cNvPicPr preferRelativeResize="0"/>
          <p:nvPr/>
        </p:nvPicPr>
        <p:blipFill>
          <a:blip r:embed="rId4"/>
          <a:srcRect t="2202" b="2202"/>
          <a:stretch/>
        </p:blipFill>
        <p:spPr>
          <a:xfrm>
            <a:off x="5312744" y="1157202"/>
            <a:ext cx="3291840" cy="3291840"/>
          </a:xfrm>
          <a:prstGeom prst="rect">
            <a:avLst/>
          </a:prstGeom>
          <a:noFill/>
          <a:ln>
            <a:noFill/>
          </a:ln>
        </p:spPr>
      </p:pic>
    </p:spTree>
    <p:extLst>
      <p:ext uri="{BB962C8B-B14F-4D97-AF65-F5344CB8AC3E}">
        <p14:creationId xmlns:p14="http://schemas.microsoft.com/office/powerpoint/2010/main" val="1413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25" name="Picture 24" descr="A picture containing text, microwave, oven&#10;&#10;Description automatically generated">
            <a:extLst>
              <a:ext uri="{FF2B5EF4-FFF2-40B4-BE49-F238E27FC236}">
                <a16:creationId xmlns:a16="http://schemas.microsoft.com/office/drawing/2014/main" id="{8A972B8D-A2CD-B854-5755-881C0A80EF1E}"/>
              </a:ext>
            </a:extLst>
          </p:cNvPr>
          <p:cNvPicPr>
            <a:picLocks noChangeAspect="1"/>
          </p:cNvPicPr>
          <p:nvPr/>
        </p:nvPicPr>
        <p:blipFill>
          <a:blip r:embed="rId3"/>
          <a:stretch>
            <a:fillRect/>
          </a:stretch>
        </p:blipFill>
        <p:spPr>
          <a:xfrm>
            <a:off x="5452777" y="1175534"/>
            <a:ext cx="1068181" cy="1485905"/>
          </a:xfrm>
          <a:prstGeom prst="rect">
            <a:avLst/>
          </a:prstGeom>
        </p:spPr>
      </p:pic>
      <p:sp>
        <p:nvSpPr>
          <p:cNvPr id="10" name="Title 9">
            <a:extLst>
              <a:ext uri="{FF2B5EF4-FFF2-40B4-BE49-F238E27FC236}">
                <a16:creationId xmlns:a16="http://schemas.microsoft.com/office/drawing/2014/main" id="{C8AC4F3B-1FEB-1007-7EDE-ADFAB9317258}"/>
              </a:ext>
            </a:extLst>
          </p:cNvPr>
          <p:cNvSpPr>
            <a:spLocks noGrp="1"/>
          </p:cNvSpPr>
          <p:nvPr>
            <p:ph type="title"/>
          </p:nvPr>
        </p:nvSpPr>
        <p:spPr>
          <a:xfrm>
            <a:off x="539384" y="312570"/>
            <a:ext cx="8065200" cy="572700"/>
          </a:xfrm>
        </p:spPr>
        <p:txBody>
          <a:bodyPr/>
          <a:lstStyle/>
          <a:p>
            <a:pPr algn="l"/>
            <a:r>
              <a:rPr lang="en" sz="4400" dirty="0">
                <a:solidFill>
                  <a:srgbClr val="F7892F"/>
                </a:solidFill>
              </a:rPr>
              <a:t>01</a:t>
            </a:r>
            <a:r>
              <a:rPr lang="en" sz="3600" dirty="0"/>
              <a:t>  Problem Domain</a:t>
            </a:r>
            <a:endParaRPr lang="en-US" sz="3600" dirty="0"/>
          </a:p>
        </p:txBody>
      </p:sp>
      <p:cxnSp>
        <p:nvCxnSpPr>
          <p:cNvPr id="8" name="Straight Connector 7">
            <a:extLst>
              <a:ext uri="{FF2B5EF4-FFF2-40B4-BE49-F238E27FC236}">
                <a16:creationId xmlns:a16="http://schemas.microsoft.com/office/drawing/2014/main" id="{57AC53AC-B647-8B09-FB17-DE89AE69EB38}"/>
              </a:ext>
            </a:extLst>
          </p:cNvPr>
          <p:cNvCxnSpPr>
            <a:cxnSpLocks/>
          </p:cNvCxnSpPr>
          <p:nvPr/>
        </p:nvCxnSpPr>
        <p:spPr>
          <a:xfrm flipV="1">
            <a:off x="5056079" y="1157202"/>
            <a:ext cx="0" cy="348951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360FA4B-69F0-7CC2-1DC5-7595DA3B3C37}"/>
              </a:ext>
            </a:extLst>
          </p:cNvPr>
          <p:cNvSpPr txBox="1"/>
          <p:nvPr/>
        </p:nvSpPr>
        <p:spPr>
          <a:xfrm>
            <a:off x="-188536" y="-1310326"/>
            <a:ext cx="184731" cy="307777"/>
          </a:xfrm>
          <a:prstGeom prst="rect">
            <a:avLst/>
          </a:prstGeom>
          <a:noFill/>
        </p:spPr>
        <p:txBody>
          <a:bodyPr wrap="none" rtlCol="0">
            <a:spAutoFit/>
          </a:bodyPr>
          <a:lstStyle/>
          <a:p>
            <a:endParaRPr lang="en-US" dirty="0"/>
          </a:p>
        </p:txBody>
      </p:sp>
      <p:sp>
        <p:nvSpPr>
          <p:cNvPr id="22" name="Google Shape;325;p39">
            <a:extLst>
              <a:ext uri="{FF2B5EF4-FFF2-40B4-BE49-F238E27FC236}">
                <a16:creationId xmlns:a16="http://schemas.microsoft.com/office/drawing/2014/main" id="{012C1E1A-28D7-B463-0057-5EAD2369FB97}"/>
              </a:ext>
            </a:extLst>
          </p:cNvPr>
          <p:cNvSpPr txBox="1">
            <a:spLocks/>
          </p:cNvSpPr>
          <p:nvPr/>
        </p:nvSpPr>
        <p:spPr>
          <a:xfrm>
            <a:off x="539384" y="885270"/>
            <a:ext cx="4119998" cy="3008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marL="127000" indent="0">
              <a:spcBef>
                <a:spcPts val="1600"/>
              </a:spcBef>
              <a:buClr>
                <a:schemeClr val="dk1"/>
              </a:buClr>
              <a:buNone/>
            </a:pPr>
            <a:r>
              <a:rPr lang="en-US" b="1" dirty="0"/>
              <a:t>Why is monocular depth estimation important for self-driving cars? Aren’t they already using lidar sensors for that purpose?</a:t>
            </a:r>
          </a:p>
          <a:p>
            <a:pPr>
              <a:spcBef>
                <a:spcPts val="1600"/>
              </a:spcBef>
              <a:buClr>
                <a:schemeClr val="dk1"/>
              </a:buClr>
            </a:pPr>
            <a:r>
              <a:rPr lang="en-US" dirty="0"/>
              <a:t>Lidar is extremely expensive.</a:t>
            </a:r>
          </a:p>
          <a:p>
            <a:pPr>
              <a:spcBef>
                <a:spcPts val="1600"/>
              </a:spcBef>
              <a:buClr>
                <a:schemeClr val="dk1"/>
              </a:buClr>
            </a:pPr>
            <a:r>
              <a:rPr lang="en-US" dirty="0"/>
              <a:t>Lidar is bulky.</a:t>
            </a:r>
          </a:p>
          <a:p>
            <a:pPr>
              <a:spcBef>
                <a:spcPts val="1600"/>
              </a:spcBef>
              <a:buClr>
                <a:schemeClr val="dk1"/>
              </a:buClr>
            </a:pPr>
            <a:r>
              <a:rPr lang="en-US" dirty="0"/>
              <a:t>Cameras are cheap and readily available.</a:t>
            </a:r>
          </a:p>
          <a:p>
            <a:pPr>
              <a:spcBef>
                <a:spcPts val="1600"/>
              </a:spcBef>
              <a:buClr>
                <a:schemeClr val="dk1"/>
              </a:buClr>
            </a:pPr>
            <a:r>
              <a:rPr lang="en-US" dirty="0"/>
              <a:t>Best monocular approaches perform close to sensor-based approaches.</a:t>
            </a:r>
          </a:p>
          <a:p>
            <a:pPr marL="127000" indent="0">
              <a:spcBef>
                <a:spcPts val="1600"/>
              </a:spcBef>
              <a:buClr>
                <a:schemeClr val="dk1"/>
              </a:buClr>
              <a:buNone/>
            </a:pPr>
            <a:endParaRPr lang="en-US" dirty="0"/>
          </a:p>
        </p:txBody>
      </p:sp>
      <p:pic>
        <p:nvPicPr>
          <p:cNvPr id="4" name="Picture 3" descr="A white car with a satellite on top&#10;&#10;Description automatically generated with low confidence">
            <a:extLst>
              <a:ext uri="{FF2B5EF4-FFF2-40B4-BE49-F238E27FC236}">
                <a16:creationId xmlns:a16="http://schemas.microsoft.com/office/drawing/2014/main" id="{C764F18F-81D3-78AE-DE2C-EB28F570DCA9}"/>
              </a:ext>
            </a:extLst>
          </p:cNvPr>
          <p:cNvPicPr>
            <a:picLocks noChangeAspect="1"/>
          </p:cNvPicPr>
          <p:nvPr/>
        </p:nvPicPr>
        <p:blipFill>
          <a:blip r:embed="rId4"/>
          <a:stretch>
            <a:fillRect/>
          </a:stretch>
        </p:blipFill>
        <p:spPr>
          <a:xfrm>
            <a:off x="5253281" y="2400300"/>
            <a:ext cx="4007224" cy="3005418"/>
          </a:xfrm>
          <a:prstGeom prst="rect">
            <a:avLst/>
          </a:prstGeom>
        </p:spPr>
      </p:pic>
      <p:pic>
        <p:nvPicPr>
          <p:cNvPr id="6" name="Picture 5" descr="A picture containing car&#10;&#10;Description automatically generated">
            <a:extLst>
              <a:ext uri="{FF2B5EF4-FFF2-40B4-BE49-F238E27FC236}">
                <a16:creationId xmlns:a16="http://schemas.microsoft.com/office/drawing/2014/main" id="{6F921A14-AD87-CA46-ADF9-2CB07D063972}"/>
              </a:ext>
            </a:extLst>
          </p:cNvPr>
          <p:cNvPicPr>
            <a:picLocks noChangeAspect="1"/>
          </p:cNvPicPr>
          <p:nvPr/>
        </p:nvPicPr>
        <p:blipFill>
          <a:blip r:embed="rId5"/>
          <a:stretch>
            <a:fillRect/>
          </a:stretch>
        </p:blipFill>
        <p:spPr>
          <a:xfrm>
            <a:off x="6366517" y="644756"/>
            <a:ext cx="3048430" cy="2286323"/>
          </a:xfrm>
          <a:prstGeom prst="rect">
            <a:avLst/>
          </a:prstGeom>
        </p:spPr>
      </p:pic>
    </p:spTree>
    <p:extLst>
      <p:ext uri="{BB962C8B-B14F-4D97-AF65-F5344CB8AC3E}">
        <p14:creationId xmlns:p14="http://schemas.microsoft.com/office/powerpoint/2010/main" val="195780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3" name="Title 2">
            <a:extLst>
              <a:ext uri="{FF2B5EF4-FFF2-40B4-BE49-F238E27FC236}">
                <a16:creationId xmlns:a16="http://schemas.microsoft.com/office/drawing/2014/main" id="{E3E002BC-5B8E-EEAB-ABBE-884413EB0FFC}"/>
              </a:ext>
            </a:extLst>
          </p:cNvPr>
          <p:cNvSpPr>
            <a:spLocks noGrp="1"/>
          </p:cNvSpPr>
          <p:nvPr>
            <p:ph type="title"/>
          </p:nvPr>
        </p:nvSpPr>
        <p:spPr>
          <a:xfrm>
            <a:off x="539399" y="494634"/>
            <a:ext cx="8065200" cy="572700"/>
          </a:xfrm>
        </p:spPr>
        <p:txBody>
          <a:bodyPr/>
          <a:lstStyle/>
          <a:p>
            <a:pPr algn="l"/>
            <a:r>
              <a:rPr lang="en" sz="2800" dirty="0"/>
              <a:t>Related work and concept map of the problem domain</a:t>
            </a:r>
            <a:endParaRPr lang="en-US" sz="2800" dirty="0"/>
          </a:p>
        </p:txBody>
      </p:sp>
      <p:sp>
        <p:nvSpPr>
          <p:cNvPr id="6" name="Google Shape;325;p39">
            <a:extLst>
              <a:ext uri="{FF2B5EF4-FFF2-40B4-BE49-F238E27FC236}">
                <a16:creationId xmlns:a16="http://schemas.microsoft.com/office/drawing/2014/main" id="{C189651B-1A1A-E095-7A91-293CAD4596B6}"/>
              </a:ext>
            </a:extLst>
          </p:cNvPr>
          <p:cNvSpPr txBox="1">
            <a:spLocks/>
          </p:cNvSpPr>
          <p:nvPr/>
        </p:nvSpPr>
        <p:spPr>
          <a:xfrm>
            <a:off x="539399" y="1157202"/>
            <a:ext cx="8065193" cy="3541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a:spcBef>
                <a:spcPts val="1600"/>
              </a:spcBef>
              <a:buClr>
                <a:schemeClr val="dk1"/>
              </a:buClr>
            </a:pPr>
            <a:r>
              <a:rPr lang="en-US" dirty="0"/>
              <a:t>Recent state-of-the-art monocular depth estimation approaches produce outstanding results.</a:t>
            </a:r>
          </a:p>
        </p:txBody>
      </p:sp>
      <p:pic>
        <p:nvPicPr>
          <p:cNvPr id="16" name="Picture 15" descr="A picture containing text, outdoor&#10;&#10;Description automatically generated">
            <a:extLst>
              <a:ext uri="{FF2B5EF4-FFF2-40B4-BE49-F238E27FC236}">
                <a16:creationId xmlns:a16="http://schemas.microsoft.com/office/drawing/2014/main" id="{E0414D72-B3E2-9026-9AA8-C1B77E3F655B}"/>
              </a:ext>
            </a:extLst>
          </p:cNvPr>
          <p:cNvPicPr>
            <a:picLocks noChangeAspect="1"/>
          </p:cNvPicPr>
          <p:nvPr/>
        </p:nvPicPr>
        <p:blipFill>
          <a:blip r:embed="rId3"/>
          <a:stretch>
            <a:fillRect/>
          </a:stretch>
        </p:blipFill>
        <p:spPr>
          <a:xfrm>
            <a:off x="1184858" y="2107657"/>
            <a:ext cx="3863899" cy="2430452"/>
          </a:xfrm>
          <a:prstGeom prst="rect">
            <a:avLst/>
          </a:prstGeom>
        </p:spPr>
      </p:pic>
      <p:pic>
        <p:nvPicPr>
          <p:cNvPr id="18" name="Picture 17" descr="A collage of photos of a person and person kissing&#10;&#10;Description automatically generated with low confidence">
            <a:extLst>
              <a:ext uri="{FF2B5EF4-FFF2-40B4-BE49-F238E27FC236}">
                <a16:creationId xmlns:a16="http://schemas.microsoft.com/office/drawing/2014/main" id="{4429E303-456D-2BC4-95C3-66194F00460E}"/>
              </a:ext>
            </a:extLst>
          </p:cNvPr>
          <p:cNvPicPr>
            <a:picLocks noChangeAspect="1"/>
          </p:cNvPicPr>
          <p:nvPr/>
        </p:nvPicPr>
        <p:blipFill>
          <a:blip r:embed="rId4"/>
          <a:stretch>
            <a:fillRect/>
          </a:stretch>
        </p:blipFill>
        <p:spPr>
          <a:xfrm>
            <a:off x="5217459" y="2103154"/>
            <a:ext cx="2211130" cy="2434955"/>
          </a:xfrm>
          <a:prstGeom prst="rect">
            <a:avLst/>
          </a:prstGeom>
        </p:spPr>
      </p:pic>
      <p:pic>
        <p:nvPicPr>
          <p:cNvPr id="13" name="Picture 12" descr="Diagram&#10;&#10;Description automatically generated with low confidence">
            <a:extLst>
              <a:ext uri="{FF2B5EF4-FFF2-40B4-BE49-F238E27FC236}">
                <a16:creationId xmlns:a16="http://schemas.microsoft.com/office/drawing/2014/main" id="{1CB282CC-5812-936F-2EF2-C1705A40C200}"/>
              </a:ext>
            </a:extLst>
          </p:cNvPr>
          <p:cNvPicPr>
            <a:picLocks noChangeAspect="1"/>
          </p:cNvPicPr>
          <p:nvPr/>
        </p:nvPicPr>
        <p:blipFill>
          <a:blip r:embed="rId5"/>
          <a:stretch>
            <a:fillRect/>
          </a:stretch>
        </p:blipFill>
        <p:spPr>
          <a:xfrm>
            <a:off x="1633858" y="1967633"/>
            <a:ext cx="5943600" cy="3018237"/>
          </a:xfrm>
          <a:prstGeom prst="rect">
            <a:avLst/>
          </a:prstGeom>
        </p:spPr>
      </p:pic>
      <p:sp>
        <p:nvSpPr>
          <p:cNvPr id="19" name="TextBox 18">
            <a:extLst>
              <a:ext uri="{FF2B5EF4-FFF2-40B4-BE49-F238E27FC236}">
                <a16:creationId xmlns:a16="http://schemas.microsoft.com/office/drawing/2014/main" id="{EF4C2EDE-8887-6C72-5F12-97679946716C}"/>
              </a:ext>
            </a:extLst>
          </p:cNvPr>
          <p:cNvSpPr txBox="1"/>
          <p:nvPr/>
        </p:nvSpPr>
        <p:spPr>
          <a:xfrm>
            <a:off x="5295338" y="4560953"/>
            <a:ext cx="2055371" cy="276999"/>
          </a:xfrm>
          <a:prstGeom prst="rect">
            <a:avLst/>
          </a:prstGeom>
          <a:noFill/>
        </p:spPr>
        <p:txBody>
          <a:bodyPr wrap="none" rtlCol="0">
            <a:spAutoFit/>
          </a:bodyPr>
          <a:lstStyle/>
          <a:p>
            <a:r>
              <a:rPr lang="en-US" sz="1200" dirty="0"/>
              <a:t>(</a:t>
            </a:r>
            <a:r>
              <a:rPr lang="en-US" sz="1200" dirty="0" err="1"/>
              <a:t>Ranftl</a:t>
            </a:r>
            <a:r>
              <a:rPr lang="en-US" sz="1200" dirty="0"/>
              <a:t> et al., 2020) </a:t>
            </a:r>
            <a:r>
              <a:rPr lang="en-US" sz="1200" dirty="0" err="1"/>
              <a:t>MiDAS</a:t>
            </a:r>
            <a:r>
              <a:rPr lang="en-US" sz="1200" dirty="0"/>
              <a:t> </a:t>
            </a:r>
          </a:p>
        </p:txBody>
      </p:sp>
      <p:sp>
        <p:nvSpPr>
          <p:cNvPr id="20" name="TextBox 19">
            <a:extLst>
              <a:ext uri="{FF2B5EF4-FFF2-40B4-BE49-F238E27FC236}">
                <a16:creationId xmlns:a16="http://schemas.microsoft.com/office/drawing/2014/main" id="{2D394C16-75A8-5D28-32F9-9DD061D98AD4}"/>
              </a:ext>
            </a:extLst>
          </p:cNvPr>
          <p:cNvSpPr txBox="1"/>
          <p:nvPr/>
        </p:nvSpPr>
        <p:spPr>
          <a:xfrm>
            <a:off x="1566542" y="4531110"/>
            <a:ext cx="3100529" cy="276999"/>
          </a:xfrm>
          <a:prstGeom prst="rect">
            <a:avLst/>
          </a:prstGeom>
          <a:noFill/>
        </p:spPr>
        <p:txBody>
          <a:bodyPr wrap="none" rtlCol="0">
            <a:spAutoFit/>
          </a:bodyPr>
          <a:lstStyle/>
          <a:p>
            <a:r>
              <a:rPr lang="en-US" sz="1200" dirty="0"/>
              <a:t>(</a:t>
            </a:r>
            <a:r>
              <a:rPr lang="en-US" sz="1200" dirty="0" err="1"/>
              <a:t>Alhashim</a:t>
            </a:r>
            <a:r>
              <a:rPr lang="en-US" sz="1200" dirty="0"/>
              <a:t> and Wonka, 2019) </a:t>
            </a:r>
            <a:r>
              <a:rPr lang="en-US" sz="1200" dirty="0" err="1"/>
              <a:t>DenseDepth</a:t>
            </a:r>
            <a:r>
              <a:rPr lang="en-US" sz="1200" dirty="0"/>
              <a:t> </a:t>
            </a:r>
            <a:endParaRPr lang="en-US" sz="1200" dirty="0">
              <a:effectLst/>
            </a:endParaRPr>
          </a:p>
        </p:txBody>
      </p:sp>
    </p:spTree>
    <p:extLst>
      <p:ext uri="{BB962C8B-B14F-4D97-AF65-F5344CB8AC3E}">
        <p14:creationId xmlns:p14="http://schemas.microsoft.com/office/powerpoint/2010/main" val="21850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 presetClass="exit"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3;p65">
            <a:extLst>
              <a:ext uri="{FF2B5EF4-FFF2-40B4-BE49-F238E27FC236}">
                <a16:creationId xmlns:a16="http://schemas.microsoft.com/office/drawing/2014/main" id="{8CFCD657-34ED-1328-AEDF-08C56B127279}"/>
              </a:ext>
            </a:extLst>
          </p:cNvPr>
          <p:cNvSpPr txBox="1">
            <a:spLocks/>
          </p:cNvSpPr>
          <p:nvPr/>
        </p:nvSpPr>
        <p:spPr>
          <a:xfrm>
            <a:off x="539400" y="2285400"/>
            <a:ext cx="8065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lice"/>
              <a:buNone/>
              <a:defRPr sz="3500" b="1" i="0" u="none" strike="noStrike" cap="none">
                <a:solidFill>
                  <a:schemeClr val="lt1"/>
                </a:solidFill>
                <a:latin typeface="Alice"/>
                <a:ea typeface="Alice"/>
                <a:cs typeface="Alice"/>
                <a:sym typeface="Alice"/>
              </a:defRPr>
            </a:lvl1pPr>
            <a:lvl2pPr marR="0" lvl="1"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2pPr>
            <a:lvl3pPr marR="0" lvl="2"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3pPr>
            <a:lvl4pPr marR="0" lvl="3"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4pPr>
            <a:lvl5pPr marR="0" lvl="4"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5pPr>
            <a:lvl6pPr marR="0" lvl="5"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6pPr>
            <a:lvl7pPr marR="0" lvl="6"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7pPr>
            <a:lvl8pPr marR="0" lvl="7"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8pPr>
            <a:lvl9pPr marR="0" lvl="8" algn="l" rtl="0">
              <a:lnSpc>
                <a:spcPct val="100000"/>
              </a:lnSpc>
              <a:spcBef>
                <a:spcPts val="0"/>
              </a:spcBef>
              <a:spcAft>
                <a:spcPts val="0"/>
              </a:spcAft>
              <a:buClr>
                <a:schemeClr val="lt1"/>
              </a:buClr>
              <a:buSzPts val="3500"/>
              <a:buFont typeface="Alice"/>
              <a:buNone/>
              <a:defRPr sz="3500" b="1" i="0" u="none" strike="noStrike" cap="none">
                <a:solidFill>
                  <a:schemeClr val="lt1"/>
                </a:solidFill>
                <a:latin typeface="Alice"/>
                <a:ea typeface="Alice"/>
                <a:cs typeface="Alice"/>
                <a:sym typeface="Alice"/>
              </a:defRPr>
            </a:lvl9pPr>
          </a:lstStyle>
          <a:p>
            <a:r>
              <a:rPr lang="en-US" sz="3200" dirty="0"/>
              <a:t>So, what's stopping most autonomous driving communities from completely moving on to camera-based depth estimation approaches?</a:t>
            </a:r>
            <a:endParaRPr lang="en-US" sz="3200" dirty="0">
              <a:solidFill>
                <a:schemeClr val="dk1"/>
              </a:solidFill>
            </a:endParaRPr>
          </a:p>
        </p:txBody>
      </p:sp>
    </p:spTree>
    <p:extLst>
      <p:ext uri="{BB962C8B-B14F-4D97-AF65-F5344CB8AC3E}">
        <p14:creationId xmlns:p14="http://schemas.microsoft.com/office/powerpoint/2010/main" val="3184952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C5784-6715-B30A-BCDB-19C34E736D6E}"/>
              </a:ext>
            </a:extLst>
          </p:cNvPr>
          <p:cNvSpPr>
            <a:spLocks noGrp="1"/>
          </p:cNvSpPr>
          <p:nvPr>
            <p:ph type="title"/>
          </p:nvPr>
        </p:nvSpPr>
        <p:spPr>
          <a:xfrm>
            <a:off x="539400" y="445025"/>
            <a:ext cx="4772185" cy="572700"/>
          </a:xfrm>
        </p:spPr>
        <p:txBody>
          <a:bodyPr/>
          <a:lstStyle/>
          <a:p>
            <a:pPr algn="l"/>
            <a:r>
              <a:rPr lang="en" sz="4400" dirty="0">
                <a:solidFill>
                  <a:srgbClr val="F7892F"/>
                </a:solidFill>
              </a:rPr>
              <a:t>02</a:t>
            </a:r>
            <a:r>
              <a:rPr lang="en" sz="3600" dirty="0"/>
              <a:t>  Research Gap </a:t>
            </a:r>
            <a:endParaRPr lang="en-US" sz="3600" dirty="0"/>
          </a:p>
        </p:txBody>
      </p:sp>
      <p:sp>
        <p:nvSpPr>
          <p:cNvPr id="7" name="Google Shape;325;p39">
            <a:extLst>
              <a:ext uri="{FF2B5EF4-FFF2-40B4-BE49-F238E27FC236}">
                <a16:creationId xmlns:a16="http://schemas.microsoft.com/office/drawing/2014/main" id="{08EB9E8E-6F13-C723-48FD-7F4A455D600B}"/>
              </a:ext>
            </a:extLst>
          </p:cNvPr>
          <p:cNvSpPr txBox="1">
            <a:spLocks/>
          </p:cNvSpPr>
          <p:nvPr/>
        </p:nvSpPr>
        <p:spPr>
          <a:xfrm>
            <a:off x="539399" y="1157201"/>
            <a:ext cx="4552862" cy="3143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a:spcBef>
                <a:spcPts val="1600"/>
              </a:spcBef>
              <a:buClr>
                <a:schemeClr val="dk1"/>
              </a:buClr>
            </a:pPr>
            <a:r>
              <a:rPr lang="en-US" dirty="0"/>
              <a:t>Current state-of-the-art monocular depth estimation approaches are built mainly focusing only on clear daytime conditions.</a:t>
            </a:r>
          </a:p>
          <a:p>
            <a:pPr>
              <a:spcBef>
                <a:spcPts val="1600"/>
              </a:spcBef>
              <a:buClr>
                <a:schemeClr val="dk1"/>
              </a:buClr>
            </a:pPr>
            <a:r>
              <a:rPr lang="en-US" dirty="0"/>
              <a:t>Most fail to maintain accuracy and consistency when subjected to adverse weather conditions such as rain, snow and fog.</a:t>
            </a:r>
          </a:p>
        </p:txBody>
      </p:sp>
      <p:cxnSp>
        <p:nvCxnSpPr>
          <p:cNvPr id="8" name="Straight Connector 7">
            <a:extLst>
              <a:ext uri="{FF2B5EF4-FFF2-40B4-BE49-F238E27FC236}">
                <a16:creationId xmlns:a16="http://schemas.microsoft.com/office/drawing/2014/main" id="{38815E28-BA11-39A4-4FE3-3CA8ED822CD8}"/>
              </a:ext>
            </a:extLst>
          </p:cNvPr>
          <p:cNvCxnSpPr>
            <a:cxnSpLocks/>
          </p:cNvCxnSpPr>
          <p:nvPr/>
        </p:nvCxnSpPr>
        <p:spPr>
          <a:xfrm flipV="1">
            <a:off x="5311588" y="1017725"/>
            <a:ext cx="0" cy="348951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Google Shape;326;p39">
            <a:extLst>
              <a:ext uri="{FF2B5EF4-FFF2-40B4-BE49-F238E27FC236}">
                <a16:creationId xmlns:a16="http://schemas.microsoft.com/office/drawing/2014/main" id="{1D9CE766-E341-CF8E-9CA5-D072329E76E3}"/>
              </a:ext>
            </a:extLst>
          </p:cNvPr>
          <p:cNvPicPr preferRelativeResize="0">
            <a:picLocks noChangeAspect="1"/>
          </p:cNvPicPr>
          <p:nvPr/>
        </p:nvPicPr>
        <p:blipFill>
          <a:blip r:embed="rId3"/>
          <a:srcRect/>
          <a:stretch/>
        </p:blipFill>
        <p:spPr>
          <a:xfrm>
            <a:off x="5862159" y="472841"/>
            <a:ext cx="1371600" cy="1371600"/>
          </a:xfrm>
          <a:prstGeom prst="rect">
            <a:avLst/>
          </a:prstGeom>
          <a:noFill/>
          <a:ln>
            <a:noFill/>
          </a:ln>
        </p:spPr>
      </p:pic>
      <p:pic>
        <p:nvPicPr>
          <p:cNvPr id="15" name="Google Shape;326;p39">
            <a:extLst>
              <a:ext uri="{FF2B5EF4-FFF2-40B4-BE49-F238E27FC236}">
                <a16:creationId xmlns:a16="http://schemas.microsoft.com/office/drawing/2014/main" id="{25A86140-8E17-E54C-47E2-7664E61E240A}"/>
              </a:ext>
            </a:extLst>
          </p:cNvPr>
          <p:cNvPicPr preferRelativeResize="0">
            <a:picLocks noChangeAspect="1"/>
          </p:cNvPicPr>
          <p:nvPr/>
        </p:nvPicPr>
        <p:blipFill>
          <a:blip r:embed="rId4"/>
          <a:srcRect/>
          <a:stretch/>
        </p:blipFill>
        <p:spPr>
          <a:xfrm>
            <a:off x="5862159" y="1844441"/>
            <a:ext cx="1371600" cy="1371600"/>
          </a:xfrm>
          <a:prstGeom prst="rect">
            <a:avLst/>
          </a:prstGeom>
          <a:noFill/>
          <a:ln>
            <a:noFill/>
          </a:ln>
        </p:spPr>
      </p:pic>
      <p:pic>
        <p:nvPicPr>
          <p:cNvPr id="16" name="Google Shape;326;p39">
            <a:extLst>
              <a:ext uri="{FF2B5EF4-FFF2-40B4-BE49-F238E27FC236}">
                <a16:creationId xmlns:a16="http://schemas.microsoft.com/office/drawing/2014/main" id="{02CEA8DE-E946-F1C5-259E-9EB81A9CA622}"/>
              </a:ext>
            </a:extLst>
          </p:cNvPr>
          <p:cNvPicPr preferRelativeResize="0">
            <a:picLocks noChangeAspect="1"/>
          </p:cNvPicPr>
          <p:nvPr/>
        </p:nvPicPr>
        <p:blipFill>
          <a:blip r:embed="rId5"/>
          <a:srcRect/>
          <a:stretch/>
        </p:blipFill>
        <p:spPr>
          <a:xfrm>
            <a:off x="5862159" y="3216041"/>
            <a:ext cx="1371600" cy="1371600"/>
          </a:xfrm>
          <a:prstGeom prst="rect">
            <a:avLst/>
          </a:prstGeom>
          <a:noFill/>
          <a:ln>
            <a:noFill/>
          </a:ln>
        </p:spPr>
      </p:pic>
      <p:pic>
        <p:nvPicPr>
          <p:cNvPr id="17" name="Google Shape;326;p39">
            <a:extLst>
              <a:ext uri="{FF2B5EF4-FFF2-40B4-BE49-F238E27FC236}">
                <a16:creationId xmlns:a16="http://schemas.microsoft.com/office/drawing/2014/main" id="{A180BDEB-85AB-F44B-D58B-EC9197254B31}"/>
              </a:ext>
            </a:extLst>
          </p:cNvPr>
          <p:cNvPicPr preferRelativeResize="0">
            <a:picLocks noChangeAspect="1"/>
          </p:cNvPicPr>
          <p:nvPr/>
        </p:nvPicPr>
        <p:blipFill>
          <a:blip r:embed="rId6"/>
          <a:srcRect/>
          <a:stretch/>
        </p:blipFill>
        <p:spPr>
          <a:xfrm>
            <a:off x="7233000" y="472841"/>
            <a:ext cx="1371600" cy="1371600"/>
          </a:xfrm>
          <a:prstGeom prst="rect">
            <a:avLst/>
          </a:prstGeom>
          <a:noFill/>
          <a:ln>
            <a:noFill/>
          </a:ln>
        </p:spPr>
      </p:pic>
      <p:pic>
        <p:nvPicPr>
          <p:cNvPr id="18" name="Google Shape;326;p39">
            <a:extLst>
              <a:ext uri="{FF2B5EF4-FFF2-40B4-BE49-F238E27FC236}">
                <a16:creationId xmlns:a16="http://schemas.microsoft.com/office/drawing/2014/main" id="{DA18E22D-62A6-CAC8-1A2E-4A690E3D0772}"/>
              </a:ext>
            </a:extLst>
          </p:cNvPr>
          <p:cNvPicPr preferRelativeResize="0">
            <a:picLocks noChangeAspect="1"/>
          </p:cNvPicPr>
          <p:nvPr/>
        </p:nvPicPr>
        <p:blipFill>
          <a:blip r:embed="rId7"/>
          <a:srcRect/>
          <a:stretch/>
        </p:blipFill>
        <p:spPr>
          <a:xfrm>
            <a:off x="7233000" y="1844441"/>
            <a:ext cx="1371600" cy="1371600"/>
          </a:xfrm>
          <a:prstGeom prst="rect">
            <a:avLst/>
          </a:prstGeom>
          <a:noFill/>
          <a:ln>
            <a:noFill/>
          </a:ln>
        </p:spPr>
      </p:pic>
      <p:pic>
        <p:nvPicPr>
          <p:cNvPr id="19" name="Google Shape;326;p39">
            <a:extLst>
              <a:ext uri="{FF2B5EF4-FFF2-40B4-BE49-F238E27FC236}">
                <a16:creationId xmlns:a16="http://schemas.microsoft.com/office/drawing/2014/main" id="{FECCF830-7C57-C7E0-9F32-D0B1BAA31579}"/>
              </a:ext>
            </a:extLst>
          </p:cNvPr>
          <p:cNvPicPr preferRelativeResize="0">
            <a:picLocks noChangeAspect="1"/>
          </p:cNvPicPr>
          <p:nvPr/>
        </p:nvPicPr>
        <p:blipFill>
          <a:blip r:embed="rId8"/>
          <a:srcRect/>
          <a:stretch/>
        </p:blipFill>
        <p:spPr>
          <a:xfrm>
            <a:off x="7233000" y="3216041"/>
            <a:ext cx="1371600" cy="1371600"/>
          </a:xfrm>
          <a:prstGeom prst="rect">
            <a:avLst/>
          </a:prstGeom>
          <a:noFill/>
          <a:ln>
            <a:noFill/>
          </a:ln>
        </p:spPr>
      </p:pic>
      <p:sp>
        <p:nvSpPr>
          <p:cNvPr id="22" name="TextBox 21">
            <a:extLst>
              <a:ext uri="{FF2B5EF4-FFF2-40B4-BE49-F238E27FC236}">
                <a16:creationId xmlns:a16="http://schemas.microsoft.com/office/drawing/2014/main" id="{E454FD55-DA37-9EBB-7E21-AB1425741F89}"/>
              </a:ext>
            </a:extLst>
          </p:cNvPr>
          <p:cNvSpPr txBox="1"/>
          <p:nvPr/>
        </p:nvSpPr>
        <p:spPr>
          <a:xfrm>
            <a:off x="5776582" y="4587641"/>
            <a:ext cx="2828018" cy="430887"/>
          </a:xfrm>
          <a:prstGeom prst="rect">
            <a:avLst/>
          </a:prstGeom>
          <a:noFill/>
        </p:spPr>
        <p:txBody>
          <a:bodyPr wrap="none" rtlCol="0">
            <a:spAutoFit/>
          </a:bodyPr>
          <a:lstStyle/>
          <a:p>
            <a:pPr algn="r"/>
            <a:r>
              <a:rPr lang="en-US" sz="1100" dirty="0"/>
              <a:t>Obtained by using the (</a:t>
            </a:r>
            <a:r>
              <a:rPr lang="en-US" sz="1100" dirty="0" err="1"/>
              <a:t>Ranftl</a:t>
            </a:r>
            <a:r>
              <a:rPr lang="en-US" sz="1100" dirty="0"/>
              <a:t> et al., 2020) </a:t>
            </a:r>
          </a:p>
          <a:p>
            <a:pPr algn="r"/>
            <a:r>
              <a:rPr lang="en-US" sz="1100" dirty="0" err="1"/>
              <a:t>MiDAS</a:t>
            </a:r>
            <a:r>
              <a:rPr lang="en-US" sz="1100" dirty="0"/>
              <a:t> v3 - large pretrained model.</a:t>
            </a:r>
          </a:p>
        </p:txBody>
      </p:sp>
    </p:spTree>
    <p:extLst>
      <p:ext uri="{BB962C8B-B14F-4D97-AF65-F5344CB8AC3E}">
        <p14:creationId xmlns:p14="http://schemas.microsoft.com/office/powerpoint/2010/main" val="165160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D635080-1236-6C82-0A98-FDF83E2B2FE2}"/>
              </a:ext>
            </a:extLst>
          </p:cNvPr>
          <p:cNvSpPr>
            <a:spLocks noGrp="1"/>
          </p:cNvSpPr>
          <p:nvPr>
            <p:ph type="title"/>
          </p:nvPr>
        </p:nvSpPr>
        <p:spPr>
          <a:xfrm>
            <a:off x="539400" y="445025"/>
            <a:ext cx="8065200" cy="572700"/>
          </a:xfrm>
        </p:spPr>
        <p:txBody>
          <a:bodyPr/>
          <a:lstStyle/>
          <a:p>
            <a:pPr algn="l"/>
            <a:r>
              <a:rPr lang="en" sz="4400" dirty="0">
                <a:solidFill>
                  <a:srgbClr val="F7892F"/>
                </a:solidFill>
              </a:rPr>
              <a:t>03</a:t>
            </a:r>
            <a:r>
              <a:rPr lang="en" sz="3600" dirty="0"/>
              <a:t>  Research Aim</a:t>
            </a:r>
            <a:endParaRPr lang="en-US" sz="3600" dirty="0"/>
          </a:p>
        </p:txBody>
      </p:sp>
      <p:sp>
        <p:nvSpPr>
          <p:cNvPr id="12" name="Google Shape;325;p39">
            <a:extLst>
              <a:ext uri="{FF2B5EF4-FFF2-40B4-BE49-F238E27FC236}">
                <a16:creationId xmlns:a16="http://schemas.microsoft.com/office/drawing/2014/main" id="{18E7486C-7EDD-9111-2F38-DFBDE5CB3EAA}"/>
              </a:ext>
            </a:extLst>
          </p:cNvPr>
          <p:cNvSpPr txBox="1">
            <a:spLocks/>
          </p:cNvSpPr>
          <p:nvPr/>
        </p:nvSpPr>
        <p:spPr>
          <a:xfrm>
            <a:off x="539399" y="1157201"/>
            <a:ext cx="8065200" cy="3143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marL="127000" indent="0" algn="just">
              <a:spcBef>
                <a:spcPts val="1600"/>
              </a:spcBef>
              <a:buClr>
                <a:schemeClr val="dk1"/>
              </a:buClr>
              <a:buNone/>
            </a:pPr>
            <a:r>
              <a:rPr lang="en-US" sz="2000" i="1" dirty="0">
                <a:latin typeface="Avenir Next" panose="020B0503020202020204" pitchFamily="34" charset="0"/>
              </a:rPr>
              <a:t>“The research aims to design, develop and evaluate a solid monocular depth estimation approach that can produce consistent and accurate depth estimates when subjected to various adverse weather conditions such as rain, snow, and fog, unlike most state-of-the-art methods, which fail to maintain accuracy and consistency when subjected to adverse weather.“</a:t>
            </a:r>
          </a:p>
        </p:txBody>
      </p:sp>
    </p:spTree>
    <p:extLst>
      <p:ext uri="{BB962C8B-B14F-4D97-AF65-F5344CB8AC3E}">
        <p14:creationId xmlns:p14="http://schemas.microsoft.com/office/powerpoint/2010/main" val="66931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8" name="Title 1">
            <a:extLst>
              <a:ext uri="{FF2B5EF4-FFF2-40B4-BE49-F238E27FC236}">
                <a16:creationId xmlns:a16="http://schemas.microsoft.com/office/drawing/2014/main" id="{655C8B61-AF62-8821-C576-2980DD4E7194}"/>
              </a:ext>
            </a:extLst>
          </p:cNvPr>
          <p:cNvSpPr>
            <a:spLocks noGrp="1"/>
          </p:cNvSpPr>
          <p:nvPr>
            <p:ph type="title"/>
          </p:nvPr>
        </p:nvSpPr>
        <p:spPr>
          <a:xfrm>
            <a:off x="539400" y="445025"/>
            <a:ext cx="7488490" cy="572700"/>
          </a:xfrm>
        </p:spPr>
        <p:txBody>
          <a:bodyPr/>
          <a:lstStyle/>
          <a:p>
            <a:pPr algn="l"/>
            <a:r>
              <a:rPr lang="en" sz="4400" dirty="0">
                <a:solidFill>
                  <a:srgbClr val="F7892F"/>
                </a:solidFill>
              </a:rPr>
              <a:t>04</a:t>
            </a:r>
            <a:r>
              <a:rPr lang="en" sz="3600" dirty="0"/>
              <a:t>  System Design &amp; </a:t>
            </a:r>
            <a:r>
              <a:rPr lang="en-US" sz="3600" dirty="0"/>
              <a:t>Architecture</a:t>
            </a:r>
          </a:p>
        </p:txBody>
      </p:sp>
      <p:sp>
        <p:nvSpPr>
          <p:cNvPr id="9" name="Google Shape;325;p39">
            <a:extLst>
              <a:ext uri="{FF2B5EF4-FFF2-40B4-BE49-F238E27FC236}">
                <a16:creationId xmlns:a16="http://schemas.microsoft.com/office/drawing/2014/main" id="{BC23A4A9-D0B2-DEBB-F305-43BE0EEAE50C}"/>
              </a:ext>
            </a:extLst>
          </p:cNvPr>
          <p:cNvSpPr txBox="1">
            <a:spLocks/>
          </p:cNvSpPr>
          <p:nvPr/>
        </p:nvSpPr>
        <p:spPr>
          <a:xfrm>
            <a:off x="539399" y="1157201"/>
            <a:ext cx="7855093" cy="35412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oboto"/>
              <a:buChar char="●"/>
              <a:defRPr sz="1600" b="0" i="0" u="none" strike="noStrike" cap="none">
                <a:solidFill>
                  <a:schemeClr val="lt1"/>
                </a:solidFill>
                <a:latin typeface="Roboto"/>
                <a:ea typeface="Roboto"/>
                <a:cs typeface="Roboto"/>
                <a:sym typeface="Roboto"/>
              </a:defRPr>
            </a:lvl1pPr>
            <a:lvl2pPr marL="914400" marR="0" lvl="1"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2pPr>
            <a:lvl3pPr marL="1371600" marR="0" lvl="2"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3pPr>
            <a:lvl4pPr marL="1828800" marR="0" lvl="3"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4pPr>
            <a:lvl5pPr marL="2286000" marR="0" lvl="4"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5pPr>
            <a:lvl6pPr marL="2743200" marR="0" lvl="5"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6pPr>
            <a:lvl7pPr marL="3200400" marR="0" lvl="6"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7pPr>
            <a:lvl8pPr marL="3657600" marR="0" lvl="7"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8pPr>
            <a:lvl9pPr marL="4114800" marR="0" lvl="8" indent="-330200" algn="l" rtl="0">
              <a:lnSpc>
                <a:spcPct val="115000"/>
              </a:lnSpc>
              <a:spcBef>
                <a:spcPts val="0"/>
              </a:spcBef>
              <a:spcAft>
                <a:spcPts val="0"/>
              </a:spcAft>
              <a:buClr>
                <a:schemeClr val="lt1"/>
              </a:buClr>
              <a:buSzPts val="1600"/>
              <a:buFont typeface="Roboto Condensed Light"/>
              <a:buChar char="■"/>
              <a:defRPr sz="1600" b="0" i="0" u="none" strike="noStrike" cap="none">
                <a:solidFill>
                  <a:schemeClr val="lt1"/>
                </a:solidFill>
                <a:latin typeface="Roboto"/>
                <a:ea typeface="Roboto"/>
                <a:cs typeface="Roboto"/>
                <a:sym typeface="Roboto"/>
              </a:defRPr>
            </a:lvl9pPr>
          </a:lstStyle>
          <a:p>
            <a:pPr lvl="0">
              <a:spcBef>
                <a:spcPts val="1600"/>
              </a:spcBef>
              <a:buClr>
                <a:schemeClr val="dk1"/>
              </a:buClr>
            </a:pPr>
            <a:r>
              <a:rPr lang="en-US" dirty="0"/>
              <a:t>Most of the network’s state-of-the-art daytime clear weather depth estimation networks utilized autoencoders.</a:t>
            </a:r>
          </a:p>
          <a:p>
            <a:pPr lvl="0">
              <a:spcBef>
                <a:spcPts val="1600"/>
              </a:spcBef>
              <a:buClr>
                <a:schemeClr val="dk1"/>
              </a:buClr>
            </a:pPr>
            <a:r>
              <a:rPr lang="en-US" dirty="0"/>
              <a:t>But training on </a:t>
            </a:r>
            <a:r>
              <a:rPr lang="en-US" dirty="0" err="1"/>
              <a:t>CityScapesWeather</a:t>
            </a:r>
            <a:r>
              <a:rPr lang="en-US" dirty="0"/>
              <a:t> Dataset caused the autoencoders along to produce blurry washed-out output.</a:t>
            </a:r>
          </a:p>
          <a:p>
            <a:pPr lvl="0">
              <a:spcBef>
                <a:spcPts val="1600"/>
              </a:spcBef>
              <a:buClr>
                <a:schemeClr val="dk1"/>
              </a:buClr>
            </a:pPr>
            <a:r>
              <a:rPr lang="en-US" dirty="0"/>
              <a:t>Other network architectures such as GANs were then tested.</a:t>
            </a:r>
          </a:p>
          <a:p>
            <a:pPr lvl="0">
              <a:spcBef>
                <a:spcPts val="1600"/>
              </a:spcBef>
              <a:buClr>
                <a:schemeClr val="dk1"/>
              </a:buClr>
            </a:pPr>
            <a:r>
              <a:rPr lang="en-US" dirty="0"/>
              <a:t>Training with GANs caused mode collapse.</a:t>
            </a:r>
          </a:p>
        </p:txBody>
      </p:sp>
      <p:pic>
        <p:nvPicPr>
          <p:cNvPr id="3" name="Picture 2">
            <a:extLst>
              <a:ext uri="{FF2B5EF4-FFF2-40B4-BE49-F238E27FC236}">
                <a16:creationId xmlns:a16="http://schemas.microsoft.com/office/drawing/2014/main" id="{81952AC7-C5ED-E098-ADF1-2E454262228E}"/>
              </a:ext>
            </a:extLst>
          </p:cNvPr>
          <p:cNvPicPr>
            <a:picLocks noChangeAspect="1"/>
          </p:cNvPicPr>
          <p:nvPr/>
        </p:nvPicPr>
        <p:blipFill>
          <a:blip r:embed="rId3"/>
          <a:srcRect/>
          <a:stretch/>
        </p:blipFill>
        <p:spPr>
          <a:xfrm>
            <a:off x="2330357" y="3815338"/>
            <a:ext cx="1523180" cy="1142385"/>
          </a:xfrm>
          <a:prstGeom prst="rect">
            <a:avLst/>
          </a:prstGeom>
        </p:spPr>
      </p:pic>
      <p:pic>
        <p:nvPicPr>
          <p:cNvPr id="5" name="Picture 4" descr="Cars on a street&#10;&#10;Description automatically generated with low confidence">
            <a:extLst>
              <a:ext uri="{FF2B5EF4-FFF2-40B4-BE49-F238E27FC236}">
                <a16:creationId xmlns:a16="http://schemas.microsoft.com/office/drawing/2014/main" id="{03B44C90-C13C-A65A-22E9-45A2FF1EA491}"/>
              </a:ext>
            </a:extLst>
          </p:cNvPr>
          <p:cNvPicPr>
            <a:picLocks noChangeAspect="1"/>
          </p:cNvPicPr>
          <p:nvPr/>
        </p:nvPicPr>
        <p:blipFill>
          <a:blip r:embed="rId4"/>
          <a:stretch>
            <a:fillRect/>
          </a:stretch>
        </p:blipFill>
        <p:spPr>
          <a:xfrm>
            <a:off x="806979" y="3815190"/>
            <a:ext cx="1523378" cy="1142534"/>
          </a:xfrm>
          <a:prstGeom prst="rect">
            <a:avLst/>
          </a:prstGeom>
        </p:spPr>
      </p:pic>
      <p:pic>
        <p:nvPicPr>
          <p:cNvPr id="7" name="Picture 6" descr="A picture containing text, outdoor, street, rain&#10;&#10;Description automatically generated">
            <a:extLst>
              <a:ext uri="{FF2B5EF4-FFF2-40B4-BE49-F238E27FC236}">
                <a16:creationId xmlns:a16="http://schemas.microsoft.com/office/drawing/2014/main" id="{5865F345-980B-B698-3FE3-675834C5F417}"/>
              </a:ext>
            </a:extLst>
          </p:cNvPr>
          <p:cNvPicPr>
            <a:picLocks noChangeAspect="1"/>
          </p:cNvPicPr>
          <p:nvPr/>
        </p:nvPicPr>
        <p:blipFill>
          <a:blip r:embed="rId5"/>
          <a:stretch>
            <a:fillRect/>
          </a:stretch>
        </p:blipFill>
        <p:spPr>
          <a:xfrm>
            <a:off x="4981530" y="3815338"/>
            <a:ext cx="1523379" cy="1142534"/>
          </a:xfrm>
          <a:prstGeom prst="rect">
            <a:avLst/>
          </a:prstGeom>
        </p:spPr>
      </p:pic>
      <p:pic>
        <p:nvPicPr>
          <p:cNvPr id="14" name="Picture 13" descr="Background pattern&#10;&#10;Description automatically generated">
            <a:extLst>
              <a:ext uri="{FF2B5EF4-FFF2-40B4-BE49-F238E27FC236}">
                <a16:creationId xmlns:a16="http://schemas.microsoft.com/office/drawing/2014/main" id="{9BC839C8-33BF-5F9A-DA7C-E625E921F674}"/>
              </a:ext>
            </a:extLst>
          </p:cNvPr>
          <p:cNvPicPr>
            <a:picLocks noChangeAspect="1"/>
          </p:cNvPicPr>
          <p:nvPr/>
        </p:nvPicPr>
        <p:blipFill>
          <a:blip r:embed="rId6"/>
          <a:stretch>
            <a:fillRect/>
          </a:stretch>
        </p:blipFill>
        <p:spPr>
          <a:xfrm>
            <a:off x="6504710" y="3815486"/>
            <a:ext cx="1523180" cy="1142385"/>
          </a:xfrm>
          <a:prstGeom prst="rect">
            <a:avLst/>
          </a:prstGeom>
        </p:spPr>
      </p:pic>
    </p:spTree>
    <p:extLst>
      <p:ext uri="{BB962C8B-B14F-4D97-AF65-F5344CB8AC3E}">
        <p14:creationId xmlns:p14="http://schemas.microsoft.com/office/powerpoint/2010/main" val="3090318198"/>
      </p:ext>
    </p:extLst>
  </p:cSld>
  <p:clrMapOvr>
    <a:masterClrMapping/>
  </p:clrMapOvr>
</p:sld>
</file>

<file path=ppt/theme/theme1.xml><?xml version="1.0" encoding="utf-8"?>
<a:theme xmlns:a="http://schemas.openxmlformats.org/drawingml/2006/main" name="Social Issues Thesis: Poverty and Homelessness by Slidesgo">
  <a:themeElements>
    <a:clrScheme name="Simple Light">
      <a:dk1>
        <a:srgbClr val="F7892F"/>
      </a:dk1>
      <a:lt1>
        <a:srgbClr val="555F69"/>
      </a:lt1>
      <a:dk2>
        <a:srgbClr val="FCF1E1"/>
      </a:dk2>
      <a:lt2>
        <a:srgbClr val="FAC231"/>
      </a:lt2>
      <a:accent1>
        <a:srgbClr val="455A64"/>
      </a:accent1>
      <a:accent2>
        <a:srgbClr val="EBEBEB"/>
      </a:accent2>
      <a:accent3>
        <a:srgbClr val="FFFFFF"/>
      </a:accent3>
      <a:accent4>
        <a:srgbClr val="FFFFFF"/>
      </a:accent4>
      <a:accent5>
        <a:srgbClr val="FFFFFF"/>
      </a:accent5>
      <a:accent6>
        <a:srgbClr val="FFFFFF"/>
      </a:accent6>
      <a:hlink>
        <a:srgbClr val="555F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{98C745D0-FE16-5A46-8EDD-2AB30C8AB539}tf10001122</Template>
  <TotalTime>6763</TotalTime>
  <Words>2388</Words>
  <Application>Microsoft Macintosh PowerPoint</Application>
  <PresentationFormat>On-screen Show (16:9)</PresentationFormat>
  <Paragraphs>134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Alice</vt:lpstr>
      <vt:lpstr>Arial</vt:lpstr>
      <vt:lpstr>Roboto Condensed Light</vt:lpstr>
      <vt:lpstr>Roboto</vt:lpstr>
      <vt:lpstr>Avenir Next</vt:lpstr>
      <vt:lpstr>Social Issues Thesis: Poverty and Homelessness by Slidesgo</vt:lpstr>
      <vt:lpstr>Final Project Video Demonstration</vt:lpstr>
      <vt:lpstr>01  Problem Domain</vt:lpstr>
      <vt:lpstr>01  Problem Domain</vt:lpstr>
      <vt:lpstr>01  Problem Domain</vt:lpstr>
      <vt:lpstr>Related work and concept map of the problem domain</vt:lpstr>
      <vt:lpstr>PowerPoint Presentation</vt:lpstr>
      <vt:lpstr>02  Research Gap </vt:lpstr>
      <vt:lpstr>03  Research Aim</vt:lpstr>
      <vt:lpstr>04  System Design &amp; Architecture</vt:lpstr>
      <vt:lpstr>04  System Design &amp; Architecture</vt:lpstr>
      <vt:lpstr>05   Demonstration of the   Prototype </vt:lpstr>
      <vt:lpstr>06  Testing &amp; Evaluation (CityscapesWeather Dataset)</vt:lpstr>
      <vt:lpstr>06 Testing &amp; Evaluation (vKITTI Dataset)</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Poverty &amp; Homelessness</dc:title>
  <cp:lastModifiedBy>Amunugama Amunugama</cp:lastModifiedBy>
  <cp:revision>22</cp:revision>
  <dcterms:modified xsi:type="dcterms:W3CDTF">2022-07-21T16:29:15Z</dcterms:modified>
</cp:coreProperties>
</file>